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4"/>
  </p:sldMasterIdLst>
  <p:sldIdLst>
    <p:sldId id="256" r:id="rId5"/>
    <p:sldId id="324" r:id="rId6"/>
    <p:sldId id="365" r:id="rId7"/>
    <p:sldId id="285" r:id="rId8"/>
    <p:sldId id="368" r:id="rId9"/>
    <p:sldId id="284" r:id="rId10"/>
    <p:sldId id="308" r:id="rId11"/>
    <p:sldId id="357" r:id="rId12"/>
    <p:sldId id="358" r:id="rId13"/>
    <p:sldId id="316" r:id="rId14"/>
    <p:sldId id="300" r:id="rId15"/>
    <p:sldId id="315" r:id="rId16"/>
    <p:sldId id="360" r:id="rId17"/>
    <p:sldId id="325" r:id="rId18"/>
    <p:sldId id="367" r:id="rId19"/>
    <p:sldId id="345" r:id="rId20"/>
    <p:sldId id="366" r:id="rId21"/>
    <p:sldId id="359" r:id="rId22"/>
    <p:sldId id="326" r:id="rId23"/>
    <p:sldId id="346" r:id="rId24"/>
    <p:sldId id="327" r:id="rId25"/>
    <p:sldId id="296" r:id="rId26"/>
    <p:sldId id="301" r:id="rId27"/>
    <p:sldId id="347" r:id="rId28"/>
    <p:sldId id="291" r:id="rId29"/>
    <p:sldId id="355" r:id="rId30"/>
    <p:sldId id="361" r:id="rId31"/>
    <p:sldId id="317" r:id="rId32"/>
    <p:sldId id="362" r:id="rId33"/>
    <p:sldId id="306" r:id="rId34"/>
    <p:sldId id="356" r:id="rId35"/>
    <p:sldId id="351" r:id="rId36"/>
    <p:sldId id="318" r:id="rId37"/>
    <p:sldId id="350" r:id="rId38"/>
    <p:sldId id="353" r:id="rId39"/>
    <p:sldId id="309" r:id="rId40"/>
    <p:sldId id="320" r:id="rId41"/>
    <p:sldId id="352" r:id="rId42"/>
    <p:sldId id="297" r:id="rId43"/>
    <p:sldId id="299" r:id="rId44"/>
    <p:sldId id="304" r:id="rId45"/>
    <p:sldId id="364" r:id="rId46"/>
    <p:sldId id="354" r:id="rId47"/>
    <p:sldId id="328" r:id="rId48"/>
    <p:sldId id="329" r:id="rId49"/>
    <p:sldId id="332" r:id="rId50"/>
    <p:sldId id="330" r:id="rId51"/>
    <p:sldId id="331" r:id="rId52"/>
    <p:sldId id="333" r:id="rId53"/>
    <p:sldId id="334" r:id="rId54"/>
    <p:sldId id="335" r:id="rId55"/>
    <p:sldId id="363" r:id="rId56"/>
    <p:sldId id="336" r:id="rId57"/>
    <p:sldId id="337" r:id="rId58"/>
    <p:sldId id="279" r:id="rId59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FF"/>
    <a:srgbClr val="FFFFCC"/>
    <a:srgbClr val="FF99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7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2DD64F9-C532-424F-8CB8-7EE3BDDAAF08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8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64F9-C532-424F-8CB8-7EE3BDDAAF08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12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2DD64F9-C532-424F-8CB8-7EE3BDDAAF08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38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64F9-C532-424F-8CB8-7EE3BDDAAF08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17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2DD64F9-C532-424F-8CB8-7EE3BDDAAF08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0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64F9-C532-424F-8CB8-7EE3BDDAAF08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30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64F9-C532-424F-8CB8-7EE3BDDAAF08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0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64F9-C532-424F-8CB8-7EE3BDDAAF08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64F9-C532-424F-8CB8-7EE3BDDAAF08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41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2DD64F9-C532-424F-8CB8-7EE3BDDAAF08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46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64F9-C532-424F-8CB8-7EE3BDDAAF08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9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02DD64F9-C532-424F-8CB8-7EE3BDDAAF08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557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0080" y="498764"/>
            <a:ext cx="10934660" cy="656705"/>
          </a:xfrm>
        </p:spPr>
        <p:txBody>
          <a:bodyPr>
            <a:no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г. Иркутска </a:t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с углубленным изучением отдельных предметов №19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68880" y="2069869"/>
            <a:ext cx="8395856" cy="2111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31" y="267840"/>
            <a:ext cx="1264918" cy="1344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7898" y="1255222"/>
            <a:ext cx="10016838" cy="3670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Общешкольное собрание  родителей  1 классов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2024 - 2025 </a:t>
            </a:r>
            <a:r>
              <a:rPr lang="ru-RU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уч.года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641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  подачи  заявления  на поступление в ОО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92" y="2099389"/>
            <a:ext cx="11464628" cy="4348064"/>
          </a:xfrm>
        </p:spPr>
        <p:txBody>
          <a:bodyPr>
            <a:normAutofit fontScale="47500" lnSpcReduction="20000"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с  1  апреля  по  30  июня: </a:t>
            </a:r>
          </a:p>
          <a:p>
            <a:pPr marL="0" indent="0">
              <a:buNone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5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5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проживающие на территории, закреплённой за ОО</a:t>
            </a:r>
          </a:p>
          <a:p>
            <a:pPr marL="0" indent="0">
              <a:buNone/>
            </a:pPr>
            <a:r>
              <a:rPr lang="ru-RU" sz="5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внеочередное, первоочередное право, подтверждённое регистрацией по адресу, </a:t>
            </a:r>
          </a:p>
          <a:p>
            <a:pPr marL="0" indent="0">
              <a:buNone/>
            </a:pPr>
            <a:r>
              <a:rPr lang="ru-RU" sz="5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закреплённому  за ОО</a:t>
            </a:r>
          </a:p>
          <a:p>
            <a:pPr marL="0" indent="0">
              <a:buNone/>
            </a:pPr>
            <a:r>
              <a:rPr lang="ru-RU" sz="5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преимущественное право</a:t>
            </a: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 6 июля  до  05 сентября :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5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5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проживающие на территории   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44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922" y="0"/>
            <a:ext cx="1268078" cy="12619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862" y="793102"/>
            <a:ext cx="10319655" cy="1354142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</a:pPr>
            <a: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8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lang="ru-RU" sz="48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этап  </a:t>
            </a:r>
            <a:r>
              <a:rPr lang="ru-RU" sz="40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подачи заявлений  в 1 </a:t>
            </a:r>
            <a: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класс</a:t>
            </a:r>
            <a:b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862" y="2248678"/>
            <a:ext cx="11134946" cy="41687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70" y="1896030"/>
            <a:ext cx="9243752" cy="462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5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208" y="587829"/>
            <a:ext cx="11196735" cy="120364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этап.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Проживающие на территории,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закреплённой за ОО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46" y="1791478"/>
            <a:ext cx="11887200" cy="5066522"/>
          </a:xfrm>
        </p:spPr>
        <p:txBody>
          <a:bodyPr>
            <a:normAutofit/>
          </a:bodyPr>
          <a:lstStyle/>
          <a:p>
            <a:r>
              <a:rPr lang="ru-RU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Проживающие  на территории</a:t>
            </a:r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закреплённой  за  ОО </a:t>
            </a:r>
            <a:r>
              <a:rPr lang="ru-RU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г. Иркутска от 14.03.2024г.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981056"/>
              </p:ext>
            </p:extLst>
          </p:nvPr>
        </p:nvGraphicFramePr>
        <p:xfrm>
          <a:off x="233266" y="3051109"/>
          <a:ext cx="11728580" cy="3137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1879">
                  <a:extLst>
                    <a:ext uri="{9D8B030D-6E8A-4147-A177-3AD203B41FA5}">
                      <a16:colId xmlns:a16="http://schemas.microsoft.com/office/drawing/2014/main" val="1565874600"/>
                    </a:ext>
                  </a:extLst>
                </a:gridCol>
                <a:gridCol w="8286701">
                  <a:extLst>
                    <a:ext uri="{9D8B030D-6E8A-4147-A177-3AD203B41FA5}">
                      <a16:colId xmlns:a16="http://schemas.microsoft.com/office/drawing/2014/main" val="1427143262"/>
                    </a:ext>
                  </a:extLst>
                </a:gridCol>
              </a:tblGrid>
              <a:tr h="11027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kern="7200" spc="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ул. Лермонтова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kern="7200" spc="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kern="7200" spc="4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261 – 305 </a:t>
                      </a:r>
                      <a:r>
                        <a:rPr lang="ru-RU" sz="3200" b="1" kern="7200" spc="4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ru-RU" sz="3200" b="1" kern="7200" spc="4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нечётные</a:t>
                      </a:r>
                      <a:r>
                        <a:rPr lang="ru-RU" sz="3200" b="1" kern="7200" spc="4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номера),</a:t>
                      </a:r>
                      <a:endParaRPr lang="ru-RU" sz="3200" b="1" kern="7200" spc="4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kern="7200" spc="4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</a:t>
                      </a:r>
                      <a:r>
                        <a:rPr lang="ru-RU" sz="3200" b="1" kern="7200" spc="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том числе дроби и буквенные </a:t>
                      </a:r>
                      <a:r>
                        <a:rPr lang="ru-RU" sz="3200" b="1" kern="7200" spc="4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индексы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609199"/>
                  </a:ext>
                </a:extLst>
              </a:tr>
              <a:tr h="8847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7200" spc="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ул. </a:t>
                      </a:r>
                      <a:r>
                        <a:rPr lang="ru-RU" sz="3200" b="1" kern="7200" spc="4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Овражная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3200" b="1" kern="7200" spc="4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kern="7200" spc="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 </a:t>
                      </a:r>
                      <a:r>
                        <a:rPr lang="ru-RU" sz="3200" b="1" kern="7200" spc="4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номера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390788"/>
                  </a:ext>
                </a:extLst>
              </a:tr>
              <a:tr h="105896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7200" cap="none" spc="4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ул. Костромская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7200" cap="none" spc="4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все номера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3200" b="1" kern="7200" spc="4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522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325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документы подготовить?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74" y="1883154"/>
            <a:ext cx="10199492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Пакет  документов  для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проживающих   на закреплённой   территории   за   ОО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588" y="2043404"/>
            <a:ext cx="11812554" cy="4982546"/>
          </a:xfrm>
        </p:spPr>
        <p:txBody>
          <a:bodyPr>
            <a:normAutofit fontScale="85000" lnSpcReduction="10000"/>
          </a:bodyPr>
          <a:lstStyle/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1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Заявление родителей (законных представителей) ребенка на бланке школы </a:t>
            </a:r>
            <a:endParaRPr lang="ru-RU" sz="19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Копия  свидетельства о рождении ребенка  (с предъявлением оригинала)</a:t>
            </a:r>
            <a:endParaRPr lang="ru-RU" sz="19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Копия 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документа ,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удостоверяющего личность  родителя (законного представителя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 предъявлением  </a:t>
            </a:r>
            <a:endParaRPr lang="ru-RU" sz="19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оригинала)</a:t>
            </a:r>
            <a:endParaRPr lang="ru-RU" sz="19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Копия документа, подтверждающего установление опеки или попечительства  ( </a:t>
            </a:r>
            <a:r>
              <a:rPr lang="ru-RU" sz="19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НАЛИЧИИ</a:t>
            </a:r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!!!)   </a:t>
            </a:r>
            <a:endParaRPr lang="ru-RU" sz="19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 Копия документа о регистрации  ребёнка:</a:t>
            </a:r>
            <a:endParaRPr lang="ru-RU" sz="19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свидетельство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регистрации ребенка по месту 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жительства или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месту пребывания 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(форма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</a:p>
          <a:p>
            <a:pPr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№</a:t>
            </a:r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форма </a:t>
            </a:r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ru-RU" sz="2800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справка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приёме документов для оформления регистрации по месту жительства</a:t>
            </a:r>
            <a:endParaRPr lang="ru-RU" sz="19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ru-RU" sz="19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Иные  документы  для формирования  личного </a:t>
            </a:r>
            <a:r>
              <a:rPr lang="ru-RU" sz="19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дела !!!</a:t>
            </a:r>
            <a:endParaRPr lang="ru-RU" sz="1900" b="1" u="sng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</a:pPr>
            <a:r>
              <a:rPr lang="ru-RU" sz="19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заключения психолого-медико-педагогической комиссии </a:t>
            </a:r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9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НАЛИЧИИ</a:t>
            </a:r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  <a:r>
              <a:rPr lang="ru-RU" sz="19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 фотографии  3 х 4 </a:t>
            </a:r>
            <a:endParaRPr lang="ru-RU" sz="1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</a:t>
            </a:r>
            <a:r>
              <a:rPr lang="ru-RU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снилса</a:t>
            </a:r>
            <a:endParaRPr lang="ru-RU" sz="19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ОМС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56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531" y="522513"/>
            <a:ext cx="11144277" cy="1296955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этап. </a:t>
            </a:r>
            <a:b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Проживающие на территории, </a:t>
            </a:r>
            <a:b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закреплённой за ОО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Предъявить  договор аренды или свидетельство о праве собственности для подтверждения проживания на закреплённой территории родители не вправе.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72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208" y="653143"/>
            <a:ext cx="11181600" cy="11290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этап.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Внеочередное, ПЕРВООЧЕРЕДНОЕ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подтверждённое  Регистрацией по адресу,  закреплённому  за ОО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242" y="1903446"/>
            <a:ext cx="11663264" cy="4655974"/>
          </a:xfrm>
        </p:spPr>
        <p:txBody>
          <a:bodyPr>
            <a:normAutofit fontScale="32500" lnSpcReduction="20000"/>
          </a:bodyPr>
          <a:lstStyle/>
          <a:p>
            <a:pPr>
              <a:buClr>
                <a:srgbClr val="629DD1"/>
              </a:buClr>
            </a:pPr>
            <a:r>
              <a:rPr lang="ru-RU" sz="86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</a:t>
            </a:r>
            <a:r>
              <a:rPr lang="ru-RU" sz="86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имеющие </a:t>
            </a:r>
            <a:r>
              <a:rPr lang="ru-RU" sz="8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первоочередное право </a:t>
            </a:r>
            <a:r>
              <a:rPr lang="ru-RU" sz="86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подачи документов,  </a:t>
            </a:r>
            <a:r>
              <a:rPr lang="ru-RU" sz="86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по месту жительства их семей, </a:t>
            </a:r>
            <a:r>
              <a:rPr lang="ru-RU" sz="8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подтверждённое регистрацией ребёнка </a:t>
            </a:r>
            <a:r>
              <a:rPr lang="ru-RU" sz="86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месту жительства или месту пребывания.</a:t>
            </a:r>
          </a:p>
          <a:p>
            <a:pPr marL="0" lvl="0" indent="0">
              <a:buClr>
                <a:srgbClr val="629DD1"/>
              </a:buClr>
              <a:buNone/>
            </a:pPr>
            <a:endParaRPr lang="ru-RU" sz="3400" b="1" dirty="0" smtClean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629DD1"/>
              </a:buClr>
            </a:pPr>
            <a:r>
              <a:rPr lang="ru-RU" sz="6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военнослужащих</a:t>
            </a:r>
            <a:r>
              <a:rPr lang="ru-RU" sz="62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2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указанные в части 6 статьи 19  ФЗ от 27.05.1998 г. № 76-ФЗ «О статусе военнослужащих</a:t>
            </a:r>
            <a:r>
              <a:rPr lang="ru-RU" sz="62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62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62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зменения в ст. 19, 24 от 21.06.2023г. (СВО) </a:t>
            </a:r>
            <a:r>
              <a:rPr lang="ru-RU" sz="6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6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месту жительства их семей</a:t>
            </a:r>
            <a:r>
              <a:rPr lang="ru-RU" sz="6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buClr>
                <a:srgbClr val="629DD1"/>
              </a:buClr>
            </a:pPr>
            <a:r>
              <a:rPr lang="ru-RU" sz="6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сотрудника полиции</a:t>
            </a:r>
            <a:r>
              <a:rPr lang="ru-RU" sz="62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2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указанные в части 6 статьи 46  ФЗ от 07.02.2011 г. № 3-ФЗ «О полиции» , </a:t>
            </a:r>
            <a:r>
              <a:rPr lang="ru-RU" sz="6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месту </a:t>
            </a:r>
            <a:r>
              <a:rPr lang="ru-RU" sz="6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жительства </a:t>
            </a:r>
            <a:r>
              <a:rPr lang="ru-RU" sz="6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 от формы собственности</a:t>
            </a:r>
            <a:r>
              <a:rPr lang="ru-RU" sz="6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buClr>
                <a:srgbClr val="629DD1"/>
              </a:buClr>
            </a:pPr>
            <a:r>
              <a:rPr lang="ru-RU" sz="6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сотрудников внутренних дел, не являющихся сотрудниками полиции</a:t>
            </a:r>
            <a:r>
              <a:rPr lang="ru-RU" sz="6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дети, указанные в части 14 статьи 3 Федерального закона от 30.12.2012 г.       № 283-ФЗ «О социальных гарантиях сотрудникам некоторых федеральных органов исполнительной власти и внесении изменений в законодательные акты РФ», </a:t>
            </a:r>
            <a:r>
              <a:rPr lang="ru-RU" sz="6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месту жительства независимо от формы собственности</a:t>
            </a:r>
            <a:r>
              <a:rPr lang="ru-RU" sz="6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Clr>
                <a:srgbClr val="629DD1"/>
              </a:buClr>
            </a:pPr>
            <a:endParaRPr lang="ru-RU" sz="2800" b="1" dirty="0" smtClean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cap="all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тегории</a:t>
            </a:r>
            <a:r>
              <a:rPr lang="ru-RU" sz="2800" b="1" cap="all" dirty="0" smtClean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ru-RU" sz="2800" b="1" cap="all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граждан,  подающие  документы   на поступление  в  ОО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44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этап.</a:t>
            </a:r>
            <a:b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Внеочередное, ПЕРВООЧЕРЕДНОЕ  </a:t>
            </a:r>
            <a:r>
              <a:rPr lang="ru-RU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</a:t>
            </a:r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подтверждённое  Регистрацией по адресу,  закреплённому  за ОО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869" y="1996752"/>
            <a:ext cx="11513975" cy="386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 ребёнка есть льготы (  первоочередное или внеочередное право), это не значит, что его родители могут подать заявление в любую школу. Такие дети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воспользоваться  своим правом только при зачислении в школу по месту жительства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27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документы подготовить?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066" y="2041532"/>
            <a:ext cx="9095868" cy="408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Пакет  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  для   имеющих   право  на  первоочередную   подачу   документов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596" y="1838131"/>
            <a:ext cx="11368212" cy="5019870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5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Заявление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родителей (законных представителей) ребенка на бланке школы </a:t>
            </a:r>
            <a:endParaRPr lang="ru-RU" sz="6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Копия  свидетельства о рождении ребенка  (с предъявлением оригинала)</a:t>
            </a:r>
            <a:endParaRPr lang="ru-RU" sz="6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Копия документа, удостоверяющего личность  родителя (законного представителя)</a:t>
            </a:r>
            <a:endParaRPr lang="ru-RU" sz="6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Копия документа, подтверждающего установление опеки или попечительства 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7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НАЛИЧИИ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!!!)   </a:t>
            </a:r>
            <a:endParaRPr lang="ru-RU" sz="6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Копия документа о регистрации  ребёнка:</a:t>
            </a:r>
            <a:endParaRPr lang="ru-RU" sz="6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свидетельство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регистрации ребенка по месту жительства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или по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месту пребывания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№ 8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форма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и </a:t>
            </a:r>
          </a:p>
          <a:p>
            <a:pPr mar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форма 8) </a:t>
            </a:r>
          </a:p>
          <a:p>
            <a:pPr lvl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свидетельство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регистрации ребенка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справка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приёме документов для оформления регистрации по месту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жительства</a:t>
            </a: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Справка </a:t>
            </a: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места работы родителя (законного представителя), подтверждающая первоочередное право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6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64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Иные  документы  для формирования  личного дела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заключения психолого-медико-педагогической комиссии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7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НАЛИЧИИ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 фотографии 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х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</a:t>
            </a:r>
            <a:r>
              <a:rPr lang="ru-RU" sz="6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снилса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ОМС </a:t>
            </a:r>
            <a:endParaRPr lang="ru-RU" sz="64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Clr>
                <a:srgbClr val="629DD1"/>
              </a:buCl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1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522" y="485193"/>
            <a:ext cx="11116286" cy="1296954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основа организации приёма </a:t>
            </a:r>
            <a:b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МОО в </a:t>
            </a:r>
            <a:r>
              <a:rPr lang="ru-RU" sz="36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257" y="1782147"/>
            <a:ext cx="11747241" cy="5075853"/>
          </a:xfrm>
        </p:spPr>
        <p:txBody>
          <a:bodyPr>
            <a:normAutofit/>
          </a:bodyPr>
          <a:lstStyle/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ФЗ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 29.12.2012 г. № 273-ФЗ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образовании в Российской Федерации»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Ч.8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РФ от 2 сентября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№ 458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"Об утверждении Порядка приема на обучение по образовательным </a:t>
            </a:r>
          </a:p>
          <a:p>
            <a:pPr mar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программам начального общего, основного общего и среднего общего </a:t>
            </a:r>
          </a:p>
          <a:p>
            <a:pPr mar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образования»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 РФ от 30 августа 2022г. №784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приказ Министерства просвещения Российской Федерации от 2 сентября 2020г № 458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"Об утверждении Порядка приема на обучение по образовательным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программам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начального общего, основного общего и среднего общего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9711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этап. </a:t>
            </a:r>
            <a:b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Преимущественное  право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936" y="2155370"/>
            <a:ext cx="11831216" cy="4618653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629DD1"/>
              </a:buClr>
            </a:pPr>
            <a:endParaRPr lang="ru-RU" sz="2800" b="1" dirty="0" smtClean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629DD1"/>
              </a:buClr>
            </a:pPr>
            <a:r>
              <a:rPr lang="ru-RU" sz="30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</a:t>
            </a:r>
            <a:r>
              <a:rPr lang="ru-RU" sz="30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имеющие 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преимущественное право </a:t>
            </a:r>
            <a:r>
              <a:rPr lang="ru-RU" sz="30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подачи </a:t>
            </a:r>
            <a:r>
              <a:rPr lang="ru-RU" sz="30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документов:</a:t>
            </a:r>
          </a:p>
          <a:p>
            <a:pPr marL="0" indent="0">
              <a:buClr>
                <a:srgbClr val="629DD1"/>
              </a:buClr>
              <a:buNone/>
            </a:pPr>
            <a:endParaRPr lang="ru-RU" sz="2800" b="1" dirty="0" smtClean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629DD1"/>
              </a:buClr>
            </a:pPr>
            <a:r>
              <a:rPr lang="ru-RU" sz="26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проживающие в одной семье и имеющие общее место жительства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endParaRPr lang="ru-RU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629DD1"/>
              </a:buClr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братьями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сёстрами,  которые уже являются учениками  МБОУ  СОШ № 19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Clr>
                <a:srgbClr val="629DD1"/>
              </a:buClr>
            </a:pP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Ребёнок, усыновлённый (удочерённый) или находящийся под опекой </a:t>
            </a:r>
          </a:p>
          <a:p>
            <a:pPr marL="0" indent="0">
              <a:buClr>
                <a:srgbClr val="629DD1"/>
              </a:buClr>
              <a:buNone/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или попечительством в семье, включая приёмную семью либо патронатную </a:t>
            </a:r>
          </a:p>
          <a:p>
            <a:pPr marL="0" lvl="0" indent="0">
              <a:buClr>
                <a:srgbClr val="629DD1"/>
              </a:buClr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семью, </a:t>
            </a:r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проживающий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одной семье и </a:t>
            </a:r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имеющий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место </a:t>
            </a:r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жительства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</a:p>
          <a:p>
            <a:pPr marL="0" lvl="0" indent="0">
              <a:buClr>
                <a:srgbClr val="629DD1"/>
              </a:buClr>
              <a:buNone/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братьями и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сёстрами (полнородные,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неполнородные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которые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 являются </a:t>
            </a:r>
            <a:endParaRPr lang="ru-RU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629DD1"/>
              </a:buClr>
              <a:buNone/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учениками 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 СОШ №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</a:t>
            </a:r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629DD1"/>
              </a:buClr>
            </a:pPr>
            <a:endParaRPr lang="ru-RU" sz="2800" b="1" dirty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6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Пакет  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 для  имеющих  право  на  преимущественную  подачу  документов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928" y="1632857"/>
            <a:ext cx="11358880" cy="5225143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Заявление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родителей (законных представителей) ребенка на бланке школы </a:t>
            </a:r>
            <a:endParaRPr lang="ru-RU" sz="6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2. Копия  свидетельства о рождении ребенка  (с предъявлением оригинала)</a:t>
            </a:r>
            <a:endParaRPr lang="ru-RU" sz="6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3. Копия документа, удостоверяющего личность  родителя (законного представителя)</a:t>
            </a:r>
            <a:endParaRPr lang="ru-RU" sz="6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Копия документа, подтверждающего установление опеки или попечительства 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7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НАЛИЧИИ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!!!)   </a:t>
            </a:r>
            <a:endParaRPr lang="ru-RU" sz="6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5. Копия документа о регистрации  ребёнка:</a:t>
            </a:r>
            <a:endParaRPr lang="ru-RU" sz="6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свидетельство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регистрации ребенка по месту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жительства или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месту пребывания (форма №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//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 форма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справка о приёме документов для оформления регистрации по месту жительства</a:t>
            </a:r>
            <a:endParaRPr lang="ru-RU" sz="6400" b="1" dirty="0" smtClean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Справка об обучении в МБОУ СОШ № 19  брата  или  сестры, проживающих в одной семье.</a:t>
            </a: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Справка  о  составе  семьи.</a:t>
            </a: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4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Иные  документы  для формирования  личного дела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заключения психолого-медико-педагогической комиссии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7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НАЛИЧИИ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!!! </a:t>
            </a: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 фотография 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х 4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</a:t>
            </a:r>
            <a:r>
              <a:rPr lang="ru-RU" sz="6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снилса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ОМС 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Clr>
                <a:srgbClr val="629DD1"/>
              </a:buCl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78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 о приёме  ребёнка  в школу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826" y="1828800"/>
            <a:ext cx="11136982" cy="4029999"/>
          </a:xfrm>
        </p:spPr>
        <p:txBody>
          <a:bodyPr>
            <a:normAutofit/>
          </a:bodyPr>
          <a:lstStyle/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2800" b="1" kern="7200" spc="4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3200" b="1" kern="7200" spc="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окончании </a:t>
            </a:r>
            <a:r>
              <a:rPr lang="ru-RU" sz="3200" b="1" kern="7200" spc="4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первого этапа </a:t>
            </a:r>
            <a:r>
              <a:rPr lang="ru-RU" sz="3200" b="1" kern="7200" spc="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подачи документов</a:t>
            </a:r>
          </a:p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руководитель </a:t>
            </a:r>
            <a:r>
              <a:rPr lang="ru-RU" sz="3200" b="1" kern="7200" spc="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общеобразовательной организации </a:t>
            </a:r>
            <a:endParaRPr lang="ru-RU" sz="3200" b="1" kern="7200" spc="4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sz="3200" b="1" kern="7200" spc="4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течение 3 рабочих дней </a:t>
            </a:r>
            <a:endParaRPr lang="ru-RU" sz="3200" b="1" kern="7200" spc="4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издает </a:t>
            </a:r>
            <a:r>
              <a:rPr lang="ru-RU" sz="3200" b="1" kern="7200" spc="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распорядительный акт о приеме на </a:t>
            </a:r>
            <a:r>
              <a:rPr lang="ru-RU" sz="3200" b="1" kern="7200" spc="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</a:p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 класс.</a:t>
            </a:r>
            <a:endParaRPr lang="ru-RU" sz="3200" b="1" kern="7200" spc="4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14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216" y="503853"/>
            <a:ext cx="11209592" cy="1455576"/>
          </a:xfrm>
        </p:spPr>
        <p:txBody>
          <a:bodyPr>
            <a:normAutofit/>
          </a:bodyPr>
          <a:lstStyle/>
          <a:p>
            <a:pPr algn="ctr"/>
            <a:r>
              <a:rPr lang="ru-RU" sz="44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44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 </a:t>
            </a:r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подачи заявлений  в 1 класс</a:t>
            </a:r>
            <a:b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705" y="1854921"/>
            <a:ext cx="10216341" cy="453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8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этап.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 Проживающие на закреплённой территории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629DD1"/>
              </a:buClr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Граждане,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проживающие на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закреплённой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территории, не имеющие преимущественное право.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0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 приёма  заявлений  в   1  класс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258" y="1828800"/>
            <a:ext cx="11349550" cy="470262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marL="0" lvl="0" indent="0" algn="ctr">
              <a:buClr>
                <a:srgbClr val="629DD1"/>
              </a:buClr>
              <a:buNone/>
            </a:pPr>
            <a:endParaRPr lang="ru-RU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srgbClr val="629DD1"/>
              </a:buClr>
              <a:buNone/>
            </a:pPr>
            <a:endParaRPr lang="ru-RU" sz="4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srgbClr val="629DD1"/>
              </a:buClr>
              <a:buNone/>
            </a:pPr>
            <a:r>
              <a:rPr lang="ru-RU" sz="5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6  июля  по  5 сентября </a:t>
            </a:r>
          </a:p>
          <a:p>
            <a:pPr marL="0" lvl="0" indent="0" algn="ctr">
              <a:buClr>
                <a:srgbClr val="629DD1"/>
              </a:buClr>
              <a:buNone/>
            </a:pPr>
            <a:endParaRPr lang="ru-RU" sz="4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629DD1"/>
              </a:buClr>
            </a:pPr>
            <a:r>
              <a:rPr lang="ru-RU" sz="5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 документов детей, </a:t>
            </a:r>
            <a:r>
              <a:rPr lang="ru-RU" sz="5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проживающих  на закреплённой территории.</a:t>
            </a:r>
          </a:p>
          <a:p>
            <a:pPr lvl="0">
              <a:buClr>
                <a:srgbClr val="629DD1"/>
              </a:buClr>
            </a:pPr>
            <a:endParaRPr lang="ru-RU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629DD1"/>
              </a:buClr>
            </a:pPr>
            <a:r>
              <a:rPr lang="ru-RU" sz="5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наличии свободных мест в 1 классах размещается на сайте ОО   </a:t>
            </a:r>
            <a:r>
              <a:rPr lang="ru-RU" sz="5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позднее   05 июля  </a:t>
            </a:r>
            <a:r>
              <a:rPr lang="ru-RU" sz="5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текущего года.</a:t>
            </a:r>
            <a:endParaRPr lang="ru-RU" sz="5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srgbClr val="629DD1"/>
              </a:buClr>
              <a:buNone/>
            </a:pPr>
            <a:endParaRPr lang="ru-RU" sz="51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srgbClr val="629DD1"/>
              </a:buClr>
              <a:buNone/>
            </a:pPr>
            <a:endParaRPr lang="ru-RU" sz="3600" b="1" dirty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3524" y="1828800"/>
            <a:ext cx="11230834" cy="12689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82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документы подготовить?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061" y="1787996"/>
            <a:ext cx="10198359" cy="45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4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Пакет  документов  для  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 проживающих   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закреплённой   территории   за   ОО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604" y="1881916"/>
            <a:ext cx="11265575" cy="4864117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Заявление родителей (законных представителей) ребенка на бланке школы 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Копия  свидетельства о рождении ребенка  (с предъявлением оригинала)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Копия документа , удостоверяющего личность  родителя (законного представителя) (с предъявлением  </a:t>
            </a: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оригинала)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Копия документа, подтверждающего установление опеки или попечительства  ( </a:t>
            </a:r>
            <a:r>
              <a:rPr lang="ru-RU" sz="1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НАЛИЧИИ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!!!)   </a:t>
            </a:r>
            <a:endParaRPr lang="ru-RU" sz="1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 Копия документа о регистрации  ребёнка: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свидетельство о регистрации ребенка по месту жительства или по месту пребывания (форма №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форма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справка о приёме документов для оформления регистрации по месту жительства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Иные  документы  для формирования  личного дела !!!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заключения психолого-медико-педагогической комиссии (</a:t>
            </a:r>
            <a:r>
              <a:rPr lang="ru-RU" sz="1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НАЛИЧИИ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 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две фотографии  3 х 4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снилса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ОМС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26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 о приёме  ребёнка  в школу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92" y="1715956"/>
            <a:ext cx="11029615" cy="4722166"/>
          </a:xfrm>
        </p:spPr>
        <p:txBody>
          <a:bodyPr/>
          <a:lstStyle/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kern="7200" spc="4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b="1" kern="7200" spc="4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 течение  5  рабочих  дней </a:t>
            </a:r>
          </a:p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kern="7200" spc="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осле подачи документов</a:t>
            </a:r>
          </a:p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3200" b="1" kern="7200" spc="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общеобразовательной организации </a:t>
            </a:r>
          </a:p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издает распорядительный акт о приеме на обучение </a:t>
            </a:r>
          </a:p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 класс.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9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ИНОСТРАННЫЕ  ГРАЖДАНЕ  И ЛИЦА  БЕЗ  ГРАЖДАНСТВА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1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основа организации приёма </a:t>
            </a:r>
            <a:b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МОО в 2024 году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92" y="1791478"/>
            <a:ext cx="11029615" cy="4646644"/>
          </a:xfrm>
        </p:spPr>
        <p:txBody>
          <a:bodyPr>
            <a:normAutofit fontScale="92500" lnSpcReduction="20000"/>
          </a:bodyPr>
          <a:lstStyle/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ru-RU" sz="2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ru-RU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 РФ от 30 августа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642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приказ Министерства просвещения Российской Федерации от 2 сентября 2020г № 458 "Об утверждении Порядка приема на обучение по образовательным </a:t>
            </a: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программам начального общего, основного общего и среднего общего </a:t>
            </a: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образования</a:t>
            </a:r>
            <a:r>
              <a:rPr lang="ru-RU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2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2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города Иркутска от 14.03.2024г. </a:t>
            </a: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№ 031-06-181/24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закреплении муниципальных общеобразовательных </a:t>
            </a: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организаций  за конкретными территориями города Иркутска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629DD1"/>
              </a:buClr>
            </a:pPr>
            <a:r>
              <a:rPr lang="ru-RU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регламент</a:t>
            </a:r>
            <a:r>
              <a:rPr lang="ru-RU" sz="25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предоставления услуги </a:t>
            </a:r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5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Прием заявлений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>
              <a:spcAft>
                <a:spcPts val="0"/>
              </a:spcAft>
              <a:buClr>
                <a:srgbClr val="629DD1"/>
              </a:buClr>
              <a:buNone/>
            </a:pPr>
            <a:r>
              <a:rPr lang="ru-RU" sz="25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о зачислении в государственные и муниципальные образовательные организации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>
              <a:spcAft>
                <a:spcPts val="0"/>
              </a:spcAft>
              <a:buClr>
                <a:srgbClr val="629DD1"/>
              </a:buClr>
              <a:buNone/>
            </a:pPr>
            <a:r>
              <a:rPr lang="ru-RU" sz="25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субъектов Российской Федерации, реализующие программы общего образования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Clr>
                <a:srgbClr val="629DD1"/>
              </a:buClr>
              <a:buNone/>
            </a:pPr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25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территории города Иркутска</a:t>
            </a:r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3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7159"/>
            <a:ext cx="11153608" cy="111879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2 этап.</a:t>
            </a:r>
            <a:b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Иностранные  </a:t>
            </a:r>
            <a:r>
              <a:rPr lang="ru-RU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лица  Без  гражданства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266" y="1810140"/>
            <a:ext cx="11887200" cy="4982546"/>
          </a:xfrm>
        </p:spPr>
        <p:txBody>
          <a:bodyPr>
            <a:normAutofit/>
          </a:bodyPr>
          <a:lstStyle/>
          <a:p>
            <a:pPr mar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Заявление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родителей (законных представителей) ребенка на бланке школы </a:t>
            </a:r>
            <a:endParaRPr lang="ru-RU" sz="15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None/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Копия 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свидетельства о рождении ребенка  (с предъявлением оригинала)</a:t>
            </a:r>
            <a:endParaRPr lang="ru-RU" sz="15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None/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Копия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документа, удостоверяющего личность  родителя (законного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представителя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5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None/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5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Копия 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документа, подтверждающего установление опеки или попечительства </a:t>
            </a:r>
            <a:r>
              <a:rPr lang="ru-RU" sz="15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9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НАЛИЧИИ</a:t>
            </a:r>
            <a:r>
              <a:rPr lang="ru-RU" sz="15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!!!)   </a:t>
            </a:r>
            <a:endParaRPr lang="ru-RU" sz="15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None/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Копия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документа о регистрации  ребёнка:</a:t>
            </a:r>
            <a:endParaRPr lang="ru-RU" sz="15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</a:pP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свидетельство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регистрации ребенка по месту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жительства или  по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месту пребывания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№ </a:t>
            </a:r>
            <a:r>
              <a:rPr lang="ru-RU" sz="15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форма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3) </a:t>
            </a:r>
            <a:endParaRPr lang="ru-RU" sz="15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</a:pP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справка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приёме документов для оформления регистрации по месту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жительства</a:t>
            </a:r>
          </a:p>
          <a:p>
            <a:pPr mar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None/>
            </a:pPr>
            <a:r>
              <a:rPr lang="ru-RU" sz="15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Документ, подтверждающий право ребёнка на пребывание в Российской Федерации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15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виза, вид на жительство, разрешение на    </a:t>
            </a:r>
          </a:p>
          <a:p>
            <a:pPr mar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None/>
            </a:pPr>
            <a:r>
              <a:rPr lang="ru-RU" sz="15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временное проживание, миграционная карта, уведомление о прибытии)</a:t>
            </a:r>
            <a:endParaRPr lang="ru-RU" sz="1500" b="1" i="1" dirty="0" smtClean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None/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5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Иные  документы  для формирования  личного дела</a:t>
            </a:r>
            <a:endParaRPr lang="ru-RU" sz="1500" b="1" u="sng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заключения психолого-медико-педагогической </a:t>
            </a:r>
            <a:r>
              <a:rPr lang="ru-RU" sz="15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комиссии (</a:t>
            </a:r>
            <a:r>
              <a:rPr lang="ru-RU" sz="19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</a:t>
            </a:r>
            <a:r>
              <a:rPr lang="ru-RU" sz="19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НАЛИЧИИ </a:t>
            </a:r>
            <a:r>
              <a:rPr lang="ru-RU" sz="15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 )</a:t>
            </a:r>
            <a:endParaRPr lang="ru-RU" sz="15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 фотография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3х4</a:t>
            </a:r>
            <a:endParaRPr lang="ru-RU" sz="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</a:t>
            </a:r>
            <a:r>
              <a:rPr lang="ru-RU" sz="1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снилса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ребёнка</a:t>
            </a:r>
            <a:endParaRPr lang="ru-RU" sz="15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ОМС  ребёнка</a:t>
            </a:r>
          </a:p>
        </p:txBody>
      </p:sp>
    </p:spTree>
    <p:extLst>
      <p:ext uri="{BB962C8B-B14F-4D97-AF65-F5344CB8AC3E}">
        <p14:creationId xmlns:p14="http://schemas.microsoft.com/office/powerpoint/2010/main" val="373772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для отказа в приёме и регистрации документов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473" y="1871970"/>
            <a:ext cx="10375641" cy="47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0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 оснований  для </a:t>
            </a:r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ОтказА</a:t>
            </a:r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приёме  и  регистрации  документов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555" y="1715957"/>
            <a:ext cx="11569959" cy="4918108"/>
          </a:xfrm>
        </p:spPr>
        <p:txBody>
          <a:bodyPr>
            <a:normAutofit fontScale="925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Заявителем представлен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неполный комплект  документов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необходимых для предоставления Услуги.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необходимые для предоставления Услуги, утратили силу, содержат противоречия, повреждены, содержат исправления, не заверенные в установленном порядке, не соответствуют регламенту и т.д.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подано лицом, не имеющим полномочий представлять интересы заявителя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 подано за пределами указанного  периода.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Обращение заявителя в ОО с заявлением о приёме на образовательную программу, не предусмотренную в Школе.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Несоответствие возраста ребёнка,  в интересах которого действует родитель.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свободных мест.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22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подать документы в школу?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538" y="1810139"/>
            <a:ext cx="11355355" cy="479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4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 </a:t>
            </a:r>
            <a:r>
              <a:rPr lang="ru-RU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подачи  заявления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910" y="1940768"/>
            <a:ext cx="11302899" cy="449735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операторов почтовой связи общего пользования  заказным письмом с уведомлением о вручении.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 в школу в письменной форме!!!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31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 подачи  заявления</a:t>
            </a:r>
            <a:endParaRPr lang="ru-RU" sz="4400" dirty="0">
              <a:solidFill>
                <a:srgbClr val="FF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521" y="2127380"/>
            <a:ext cx="10842171" cy="4142792"/>
          </a:xfrm>
        </p:spPr>
        <p:txBody>
          <a:bodyPr/>
          <a:lstStyle/>
          <a:p>
            <a:pPr marL="0" lvl="0" indent="0" algn="ctr">
              <a:buClr>
                <a:srgbClr val="629DD1"/>
              </a:buClr>
              <a:buNone/>
            </a:pPr>
            <a:r>
              <a:rPr lang="ru-RU" altLang="ru-RU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на подачу документов  по телефону </a:t>
            </a:r>
          </a:p>
          <a:p>
            <a:pPr marL="0" lvl="0" indent="0" algn="ctr">
              <a:buClr>
                <a:srgbClr val="629DD1"/>
              </a:buClr>
              <a:buNone/>
            </a:pPr>
            <a:r>
              <a:rPr lang="ru-RU" altLang="ru-RU" sz="4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5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54-61-60 </a:t>
            </a:r>
            <a:r>
              <a:rPr lang="ru-RU" altLang="ru-RU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>
              <a:buClr>
                <a:srgbClr val="629DD1"/>
              </a:buClr>
              <a:buNone/>
            </a:pPr>
            <a:r>
              <a:rPr lang="ru-RU" altLang="ru-RU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09.00 до 17.00 (понедельник – пятница)</a:t>
            </a:r>
            <a:endParaRPr lang="ru-RU" altLang="ru-RU" sz="4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60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 подачи  ДОКУМЕНТОВ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242" y="1959429"/>
            <a:ext cx="11495314" cy="4422709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 о приёме на обучение и документы для приёма на обучение  в МБОУ СОШ  № 19  подаются  лично в  общеобразовательную организацию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  предъявлении  оригинала  документа,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удостоверяющего личность родителя ( законного представителя).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подаче  заявления  все  предоставляемые  копии  документов  должны  подтверждаться  наличием  оригинала. </a:t>
            </a:r>
          </a:p>
          <a:p>
            <a:pPr lvl="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 документы  представляются  на русском языке   или  вместе  с заверенным  в установленном  порядке переводом на русский язык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97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 приёма  документов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5561588"/>
              </p:ext>
            </p:extLst>
          </p:nvPr>
        </p:nvGraphicFramePr>
        <p:xfrm>
          <a:off x="581025" y="2181225"/>
          <a:ext cx="11029950" cy="3180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6650">
                  <a:extLst>
                    <a:ext uri="{9D8B030D-6E8A-4147-A177-3AD203B41FA5}">
                      <a16:colId xmlns:a16="http://schemas.microsoft.com/office/drawing/2014/main" val="3601824316"/>
                    </a:ext>
                  </a:extLst>
                </a:gridCol>
                <a:gridCol w="3676650">
                  <a:extLst>
                    <a:ext uri="{9D8B030D-6E8A-4147-A177-3AD203B41FA5}">
                      <a16:colId xmlns:a16="http://schemas.microsoft.com/office/drawing/2014/main" val="99572567"/>
                    </a:ext>
                  </a:extLst>
                </a:gridCol>
                <a:gridCol w="3676650">
                  <a:extLst>
                    <a:ext uri="{9D8B030D-6E8A-4147-A177-3AD203B41FA5}">
                      <a16:colId xmlns:a16="http://schemas.microsoft.com/office/drawing/2014/main" val="2135447883"/>
                    </a:ext>
                  </a:extLst>
                </a:gridCol>
              </a:tblGrid>
              <a:tr h="655281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Понедельник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14.30-16.30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каб</a:t>
                      </a:r>
                      <a:r>
                        <a:rPr lang="ru-RU" sz="3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206 А</a:t>
                      </a:r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649742"/>
                  </a:ext>
                </a:extLst>
              </a:tr>
              <a:tr h="625151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Вторник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08.00 – 09.30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каб</a:t>
                      </a: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206 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72605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Четверг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14.00 – 16.00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каб</a:t>
                      </a:r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32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206 А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01128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Пятница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14.30- 16.00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каб</a:t>
                      </a:r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206 А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207659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Суббота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09.00 – 11.00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каб</a:t>
                      </a:r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206 А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07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3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2" y="167357"/>
            <a:ext cx="11632176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3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295" y="69962"/>
            <a:ext cx="1268078" cy="12635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698" y="535389"/>
            <a:ext cx="11220110" cy="134733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Проект. 1 классы 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2024 -2025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уч. года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6438823"/>
              </p:ext>
            </p:extLst>
          </p:nvPr>
        </p:nvGraphicFramePr>
        <p:xfrm>
          <a:off x="320936" y="1798922"/>
          <a:ext cx="11720437" cy="4777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635">
                  <a:extLst>
                    <a:ext uri="{9D8B030D-6E8A-4147-A177-3AD203B41FA5}">
                      <a16:colId xmlns:a16="http://schemas.microsoft.com/office/drawing/2014/main" val="3332585986"/>
                    </a:ext>
                  </a:extLst>
                </a:gridCol>
                <a:gridCol w="4452121">
                  <a:extLst>
                    <a:ext uri="{9D8B030D-6E8A-4147-A177-3AD203B41FA5}">
                      <a16:colId xmlns:a16="http://schemas.microsoft.com/office/drawing/2014/main" val="2257667685"/>
                    </a:ext>
                  </a:extLst>
                </a:gridCol>
                <a:gridCol w="5663681">
                  <a:extLst>
                    <a:ext uri="{9D8B030D-6E8A-4147-A177-3AD203B41FA5}">
                      <a16:colId xmlns:a16="http://schemas.microsoft.com/office/drawing/2014/main" val="3581314207"/>
                    </a:ext>
                  </a:extLst>
                </a:gridCol>
              </a:tblGrid>
              <a:tr h="51364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 учащихся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Классный руководитель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71595"/>
                  </a:ext>
                </a:extLst>
              </a:tr>
              <a:tr h="493853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А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Гомзякова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Евгения Ивановна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587100"/>
                  </a:ext>
                </a:extLst>
              </a:tr>
              <a:tr h="46536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Б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Бутакова Ирина Владимировна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2056"/>
                  </a:ext>
                </a:extLst>
              </a:tr>
              <a:tr h="49385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В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Верхозина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Ольга Петровна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430966"/>
                  </a:ext>
                </a:extLst>
              </a:tr>
              <a:tr h="46536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Авраменко Ксения Викторовна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36148"/>
                  </a:ext>
                </a:extLst>
              </a:tr>
              <a:tr h="48435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Д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Зайцева Ангелина Эдуардовна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363691"/>
                  </a:ext>
                </a:extLst>
              </a:tr>
              <a:tr h="46536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Е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Инюшева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Анастасия Александровна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275632"/>
                  </a:ext>
                </a:extLst>
              </a:tr>
              <a:tr h="46536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Ж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вакансия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14751"/>
                  </a:ext>
                </a:extLst>
              </a:tr>
              <a:tr h="46536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З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вакансия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658928"/>
                  </a:ext>
                </a:extLst>
              </a:tr>
              <a:tr h="46536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./</a:t>
                      </a:r>
                      <a:r>
                        <a:rPr lang="ru-RU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860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052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основа организации приёма </a:t>
            </a:r>
            <a:b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МОО в </a:t>
            </a:r>
            <a:r>
              <a:rPr lang="ru-RU" sz="36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6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273" y="1791479"/>
            <a:ext cx="11831555" cy="455113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ru-RU" altLang="ru-RU" sz="40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Лицензия на осуществление образовательной деятельности  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государственной аккредитации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Устав  образовательной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</a:p>
          <a:p>
            <a:pPr lvl="0">
              <a:buClr>
                <a:srgbClr val="629DD1"/>
              </a:buClr>
            </a:pPr>
            <a:r>
              <a:rPr lang="ru-RU" sz="35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регламент предоставления услуги </a:t>
            </a: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35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Прием заявлений</a:t>
            </a:r>
            <a:endParaRPr lang="ru-RU" sz="35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>
              <a:spcAft>
                <a:spcPts val="0"/>
              </a:spcAft>
              <a:buClr>
                <a:srgbClr val="629DD1"/>
              </a:buClr>
              <a:buNone/>
            </a:pPr>
            <a:r>
              <a:rPr lang="ru-RU" sz="35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о зачислении в государственные и муниципальные образовательные организации</a:t>
            </a:r>
            <a:endParaRPr lang="ru-RU" sz="35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>
              <a:spcAft>
                <a:spcPts val="0"/>
              </a:spcAft>
              <a:buClr>
                <a:srgbClr val="629DD1"/>
              </a:buClr>
              <a:buNone/>
            </a:pPr>
            <a:r>
              <a:rPr lang="ru-RU" sz="35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субъектов Российской Федерации, реализующие программы общего образования</a:t>
            </a:r>
            <a:endParaRPr lang="ru-RU" sz="35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Clr>
                <a:srgbClr val="629DD1"/>
              </a:buClr>
              <a:buNone/>
            </a:pP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35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территории города Иркутска</a:t>
            </a: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51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6829"/>
            <a:ext cx="11288684" cy="119703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УМК  «Школа  России»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831" y="1803861"/>
            <a:ext cx="2523963" cy="29427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985" y="1845423"/>
            <a:ext cx="3939016" cy="2901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254" y="1845423"/>
            <a:ext cx="3603048" cy="31588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225" y="4397432"/>
            <a:ext cx="3283527" cy="2388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3922" y="541880"/>
            <a:ext cx="1268078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563" y="534205"/>
            <a:ext cx="11029616" cy="11546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Регламент   работы  с  родителями                                                 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( законными   представителями )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95943" y="1688842"/>
            <a:ext cx="11887199" cy="48425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28.03.2024 г.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открывается запись по телефону на подачу документов.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Явиться на подачу документов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опоздания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имея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полный пакет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документов с  необходимыми копиями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 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 июля 2024г. по 14 августа 2024г.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дёт формирование классов.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августа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определении ребёнка в конкретный класс будет помещена на сайте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«Приём в школу» .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21 августа по 26 августа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 классные родительские собрания с выходом администрации.</a:t>
            </a:r>
          </a:p>
          <a:p>
            <a:pPr marL="0" indent="0">
              <a:buNone/>
            </a:pP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ru-RU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0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 Дня  ОТКРЫТЫХ  ДВЕРЕЙ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861" y="1810140"/>
            <a:ext cx="11134946" cy="45160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апреля 2024 г. (суббота)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09.30- 10.00 -  Встреча и распределение по группам 10-12 человек.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10.00-10.30 –  Путешествие в страну Знаний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10.00-10.30 -   Встреча с логопедом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10.00-10.30 -   Встреча с психологом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10.40-10.55 -   Экскурсия по школе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11.00-11.30 –   Концерт  студии «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ртис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  родителям   на  Лето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588" y="1825073"/>
            <a:ext cx="11476653" cy="503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 необходимо сделать  Родителям 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летний период ?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249" y="1632857"/>
            <a:ext cx="11665495" cy="4012164"/>
          </a:xfrm>
        </p:spPr>
        <p:txBody>
          <a:bodyPr/>
          <a:lstStyle/>
          <a:p>
            <a:pPr marL="0" lvl="0" indent="0">
              <a:buClr>
                <a:srgbClr val="629DD1"/>
              </a:buClr>
              <a:buNone/>
            </a:pPr>
            <a:r>
              <a:rPr lang="ru-RU" sz="28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</a:t>
            </a:r>
            <a:r>
              <a:rPr lang="ru-RU" sz="28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рабочие  тетради  на  печатной  </a:t>
            </a:r>
            <a:r>
              <a:rPr lang="ru-RU" sz="28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 </a:t>
            </a:r>
            <a:r>
              <a:rPr lang="ru-RU" sz="28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учебникам  УМК  «Школа России</a:t>
            </a:r>
            <a:r>
              <a:rPr lang="ru-RU" sz="28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Год издания –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2023г.</a:t>
            </a:r>
          </a:p>
          <a:p>
            <a:pPr marL="0" lvl="0" indent="0">
              <a:buClr>
                <a:srgbClr val="629DD1"/>
              </a:buClr>
              <a:buNone/>
            </a:pPr>
            <a:endParaRPr lang="ru-RU" sz="2800" b="1" dirty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629DD1"/>
              </a:buClr>
              <a:buNone/>
            </a:pPr>
            <a:endParaRPr lang="ru-RU" sz="2800" b="1" dirty="0" smtClean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629DD1"/>
              </a:buClr>
              <a:buNone/>
            </a:pPr>
            <a:endParaRPr lang="ru-RU" sz="2800" b="1" dirty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629DD1"/>
              </a:buClr>
              <a:buNone/>
            </a:pPr>
            <a:endParaRPr lang="ru-RU" sz="2800" b="1" dirty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534" y="3049596"/>
            <a:ext cx="2365453" cy="33713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504" y="3049596"/>
            <a:ext cx="2310584" cy="3371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088" y="3124998"/>
            <a:ext cx="2190631" cy="32205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5167" y="3124998"/>
            <a:ext cx="2499577" cy="3371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21" y="3124998"/>
            <a:ext cx="2255176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9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192" y="643811"/>
            <a:ext cx="11125616" cy="119431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cap="none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cap="none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cap="none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cap="none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br>
              <a:rPr lang="ru-RU" b="1" cap="none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cap="none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</a:t>
            </a:r>
            <a:r>
              <a:rPr lang="ru-RU" b="1" cap="none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рабочих тетрадей на печатной основе для 1 класса</a:t>
            </a:r>
            <a:r>
              <a:rPr lang="ru-RU" cap="none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cap="none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cap="none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 УМК «Школа России»</a:t>
            </a:r>
            <a:br>
              <a:rPr lang="ru-RU" b="1" cap="none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192" y="1838130"/>
            <a:ext cx="11125615" cy="4572001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Clr>
                <a:srgbClr val="629DD1"/>
              </a:buClr>
              <a:buFont typeface="+mj-lt"/>
              <a:buAutoNum type="arabicPeriod"/>
            </a:pPr>
            <a:r>
              <a:rPr lang="ru-RU" sz="2400" dirty="0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Чудо-Пропись.1 </a:t>
            </a:r>
            <a:r>
              <a:rPr lang="ru-RU" sz="2400" dirty="0" err="1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sz="2400" dirty="0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Комплект из  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 </a:t>
            </a:r>
            <a:r>
              <a:rPr lang="ru-RU" sz="2400" b="1" dirty="0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частей. </a:t>
            </a:r>
            <a:r>
              <a:rPr lang="ru-RU" sz="2400" dirty="0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Изд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«Просвещение</a:t>
            </a:r>
            <a:r>
              <a:rPr lang="ru-RU" sz="2400" dirty="0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2023г.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629DD1"/>
              </a:buClr>
              <a:buFont typeface="+mj-lt"/>
              <a:buAutoNum type="arabicPeriod"/>
            </a:pP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Русский язык. 1 </a:t>
            </a:r>
            <a:r>
              <a:rPr lang="ru-RU" sz="2400" dirty="0" err="1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Рабочая  тетрадь: 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часть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В.П. </a:t>
            </a:r>
            <a:r>
              <a:rPr lang="ru-RU" sz="2400" dirty="0" err="1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Канакина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Изд. «Просвещение</a:t>
            </a:r>
            <a:r>
              <a:rPr lang="ru-RU" sz="2400" dirty="0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2023г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24285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629DD1"/>
              </a:buClr>
              <a:buFont typeface="+mj-lt"/>
              <a:buAutoNum type="arabicPeriod"/>
            </a:pP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Математика. 1 класс.: </a:t>
            </a:r>
            <a:r>
              <a:rPr lang="ru-RU" sz="2400" dirty="0" err="1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Раб.тетрадь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в 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частях. 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учебнику М.И. Моро. Изд. «Просвещение</a:t>
            </a:r>
            <a:r>
              <a:rPr lang="ru-RU" sz="2400" dirty="0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2023г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24285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629DD1"/>
              </a:buClr>
              <a:buFont typeface="+mj-lt"/>
              <a:buAutoNum type="arabicPeriod"/>
            </a:pP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Окружающий мир.1 </a:t>
            </a:r>
            <a:r>
              <a:rPr lang="ru-RU" sz="2400" dirty="0" err="1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</a:t>
            </a:r>
            <a:r>
              <a:rPr lang="ru-RU" sz="2400" dirty="0" err="1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Раб.тетрадь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в 2-х частях.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А.А.</a:t>
            </a:r>
            <a:r>
              <a:rPr lang="ru-RU" sz="2400" dirty="0">
                <a:solidFill>
                  <a:srgbClr val="24285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Плешаков. Изд. «Просвещение</a:t>
            </a:r>
            <a:r>
              <a:rPr lang="ru-RU" sz="2400" dirty="0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2023г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24285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629DD1"/>
              </a:buClr>
              <a:buFont typeface="+mj-lt"/>
              <a:buAutoNum type="arabicPeriod"/>
            </a:pP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1 </a:t>
            </a:r>
            <a:r>
              <a:rPr lang="ru-RU" sz="2400" dirty="0" err="1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Рабочая тетрадь: 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часть.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Е.А. </a:t>
            </a:r>
            <a:r>
              <a:rPr lang="ru-RU" sz="2400" dirty="0" err="1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Лутцева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Т.П. Зуева Изд. «Просвещение</a:t>
            </a:r>
            <a:r>
              <a:rPr lang="ru-RU" sz="2400" dirty="0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2023г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24285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68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 необходимо  сделать  родителям   за   летний период?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315" y="1715956"/>
            <a:ext cx="2917110" cy="3984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25" y="2620913"/>
            <a:ext cx="2822693" cy="42370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241" y="1818593"/>
            <a:ext cx="3057331" cy="40054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6313" y="2538566"/>
            <a:ext cx="1944793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9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Деловой  стиль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6708"/>
              </p:ext>
            </p:extLst>
          </p:nvPr>
        </p:nvGraphicFramePr>
        <p:xfrm>
          <a:off x="382555" y="1847460"/>
          <a:ext cx="11228420" cy="4009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4210">
                  <a:extLst>
                    <a:ext uri="{9D8B030D-6E8A-4147-A177-3AD203B41FA5}">
                      <a16:colId xmlns:a16="http://schemas.microsoft.com/office/drawing/2014/main" val="57211758"/>
                    </a:ext>
                  </a:extLst>
                </a:gridCol>
                <a:gridCol w="5614210">
                  <a:extLst>
                    <a:ext uri="{9D8B030D-6E8A-4147-A177-3AD203B41FA5}">
                      <a16:colId xmlns:a16="http://schemas.microsoft.com/office/drawing/2014/main" val="1545902383"/>
                    </a:ext>
                  </a:extLst>
                </a:gridCol>
              </a:tblGrid>
              <a:tr h="59487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Девочки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Мальчики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95801"/>
                  </a:ext>
                </a:extLst>
              </a:tr>
              <a:tr h="6834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Темно-синий цвет</a:t>
                      </a: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Темно-синий цвет</a:t>
                      </a: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540778"/>
                  </a:ext>
                </a:extLst>
              </a:tr>
              <a:tr h="9104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Сарафан И/ИЛИ юбка + жилет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(ткань </a:t>
                      </a:r>
                      <a:r>
                        <a:rPr kumimoji="0" lang="ru-RU" sz="24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костюмная</a:t>
                      </a: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).</a:t>
                      </a: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Брюки + жилет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(ткань </a:t>
                      </a:r>
                      <a:r>
                        <a:rPr kumimoji="0" lang="ru-RU" sz="24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костюмная</a:t>
                      </a: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).</a:t>
                      </a: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070111"/>
                  </a:ext>
                </a:extLst>
              </a:tr>
              <a:tr h="91046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Колготки белые, тёмно-синие, без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принтов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Пиджак (по желанию).</a:t>
                      </a: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115861"/>
                  </a:ext>
                </a:extLst>
              </a:tr>
              <a:tr h="91046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Блузка белая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рубашки без </a:t>
                      </a:r>
                      <a:r>
                        <a:rPr lang="ru-RU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принтов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нежно-розового, нежно-голубого тона.</a:t>
                      </a: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Рубашка белая + рубашки без </a:t>
                      </a:r>
                      <a:r>
                        <a:rPr kumimoji="0" lang="ru-RU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принтов</a:t>
                      </a: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нежно-голубого цвета.</a:t>
                      </a: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607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1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Деловой  стиль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8956243"/>
              </p:ext>
            </p:extLst>
          </p:nvPr>
        </p:nvGraphicFramePr>
        <p:xfrm>
          <a:off x="581025" y="2181225"/>
          <a:ext cx="11029950" cy="3571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4975">
                  <a:extLst>
                    <a:ext uri="{9D8B030D-6E8A-4147-A177-3AD203B41FA5}">
                      <a16:colId xmlns:a16="http://schemas.microsoft.com/office/drawing/2014/main" val="661248816"/>
                    </a:ext>
                  </a:extLst>
                </a:gridCol>
                <a:gridCol w="5514975">
                  <a:extLst>
                    <a:ext uri="{9D8B030D-6E8A-4147-A177-3AD203B41FA5}">
                      <a16:colId xmlns:a16="http://schemas.microsoft.com/office/drawing/2014/main" val="282184601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Сменная обувь - чёрные , тёмно-синие модельные туфли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9800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Физкультурная форма (белая футболка, темные спортивные штаны, кроссовки)</a:t>
                      </a:r>
                    </a:p>
                  </a:txBody>
                  <a:tcPr marL="91437" marR="91437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Физкультурная форма (белая футболка, темные спортивные штаны, кроссовки)</a:t>
                      </a:r>
                    </a:p>
                  </a:txBody>
                  <a:tcPr marL="91437" marR="91437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6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Волосы заплетены</a:t>
                      </a:r>
                      <a:r>
                        <a:rPr lang="ru-RU" sz="2400" b="1" i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косы, шишки.</a:t>
                      </a:r>
                    </a:p>
                    <a:p>
                      <a:r>
                        <a:rPr lang="ru-RU" sz="2400" b="1" i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Распущенные волосы, хвосты запрещены!!!</a:t>
                      </a:r>
                      <a:endParaRPr lang="ru-RU" sz="2400" b="1" i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Коротко подстриженные</a:t>
                      </a: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волосы</a:t>
                      </a:r>
                    </a:p>
                    <a:p>
                      <a:endParaRPr lang="ru-RU" sz="2400" b="1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400" b="1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297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0377046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3736" y="380758"/>
            <a:ext cx="1749704" cy="17436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767" y="5393094"/>
            <a:ext cx="2920237" cy="14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Деловой  стиль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361" y="2769028"/>
            <a:ext cx="3218967" cy="32677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803" y="1919943"/>
            <a:ext cx="2231329" cy="22374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445" y="2383445"/>
            <a:ext cx="2091109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0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основа организации приёма </a:t>
            </a:r>
            <a:b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МОО в 2024 году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612" y="1800808"/>
            <a:ext cx="11424195" cy="4814596"/>
          </a:xfrm>
        </p:spPr>
        <p:txBody>
          <a:bodyPr/>
          <a:lstStyle/>
          <a:p>
            <a:pPr marL="0" lvl="0" indent="0" algn="ctr">
              <a:buClr>
                <a:srgbClr val="629DD1"/>
              </a:buClr>
              <a:buNone/>
            </a:pPr>
            <a:r>
              <a:rPr lang="ru-RU" altLang="ru-RU" sz="31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школы </a:t>
            </a:r>
            <a:endParaRPr lang="ru-RU" altLang="ru-RU" sz="31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srgbClr val="629DD1"/>
              </a:buClr>
              <a:buNone/>
            </a:pPr>
            <a:r>
              <a:rPr lang="ru-RU" altLang="ru-RU" sz="31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31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altLang="ru-RU" sz="31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altLang="ru-RU" sz="31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sosh19irk.qosusluqi.ru</a:t>
            </a:r>
            <a:endParaRPr lang="ru-RU" altLang="ru-RU" sz="31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srgbClr val="629DD1"/>
              </a:buClr>
              <a:buNone/>
            </a:pPr>
            <a:endParaRPr lang="ru-RU" altLang="ru-RU" sz="3100" b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srgbClr val="629DD1"/>
              </a:buClr>
              <a:buNone/>
            </a:pPr>
            <a:r>
              <a:rPr lang="ru-RU" altLang="ru-RU" sz="31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altLang="ru-RU" sz="31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приёма, перевода, отчисления  </a:t>
            </a:r>
          </a:p>
          <a:p>
            <a:pPr marL="0" lvl="0" indent="0">
              <a:buClr>
                <a:srgbClr val="629DD1"/>
              </a:buClr>
              <a:buNone/>
            </a:pPr>
            <a:r>
              <a:rPr lang="en-US" altLang="ru-RU" sz="31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https://sosh19irk.gosuslugi.ru/roditelyam-i-uchenikam/poleznaya-informatsiya/pravila-priema-perevoda-otchisleniya/#zagolovok-priem-obuchayuschihsya-v-1-klass</a:t>
            </a:r>
            <a:endParaRPr lang="ru-RU" altLang="ru-RU" sz="31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78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 необходимо  сделать  родителям   за   летний период?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927" y="1838131"/>
            <a:ext cx="11551298" cy="4805265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629DD1"/>
              </a:buClr>
            </a:pP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 </a:t>
            </a:r>
            <a:r>
              <a:rPr lang="ru-RU" sz="24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ранец</a:t>
            </a:r>
          </a:p>
          <a:p>
            <a:pPr lvl="0">
              <a:buClr>
                <a:srgbClr val="629DD1"/>
              </a:buClr>
            </a:pPr>
            <a:r>
              <a:rPr lang="ru-RU" sz="24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мешок для </a:t>
            </a:r>
            <a:r>
              <a:rPr lang="ru-RU" sz="2400" b="1" dirty="0" err="1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сменки</a:t>
            </a:r>
            <a:endParaRPr lang="ru-RU" sz="2400" b="1" dirty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629DD1"/>
              </a:buClr>
            </a:pP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 </a:t>
            </a:r>
            <a:r>
              <a:rPr lang="ru-RU" sz="2400" b="1" u="sng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мягкий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пенал для учебных принадлежностей (красный, синий, зелёный карандаши) </a:t>
            </a:r>
            <a:endParaRPr lang="ru-RU" sz="2400" b="1" dirty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629DD1"/>
              </a:buClr>
            </a:pP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 простые </a:t>
            </a:r>
            <a:r>
              <a:rPr lang="ru-RU" sz="24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карандаши (не 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 3) </a:t>
            </a:r>
            <a:endParaRPr lang="ru-RU" sz="2400" b="1" dirty="0" smtClean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629DD1"/>
              </a:buClr>
            </a:pPr>
            <a:r>
              <a:rPr lang="ru-RU" sz="24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 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ручки (ребристые; для правши, левши) </a:t>
            </a:r>
          </a:p>
          <a:p>
            <a:pPr lvl="0">
              <a:buClr>
                <a:srgbClr val="629DD1"/>
              </a:buClr>
            </a:pP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 </a:t>
            </a:r>
            <a:r>
              <a:rPr lang="ru-RU" sz="2400" b="1" u="sng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непрозрачную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линейку (не более 15-20 см)</a:t>
            </a:r>
          </a:p>
          <a:p>
            <a:pPr lvl="0">
              <a:buClr>
                <a:srgbClr val="629DD1"/>
              </a:buClr>
            </a:pPr>
            <a:r>
              <a:rPr lang="ru-RU" sz="24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цветные  </a:t>
            </a:r>
            <a:r>
              <a:rPr lang="ru-RU" sz="24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карандаши (не менее 12 цветов). </a:t>
            </a:r>
            <a:endParaRPr lang="ru-RU" sz="2400" b="1" dirty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629DD1"/>
              </a:buClr>
            </a:pP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  ластики</a:t>
            </a:r>
          </a:p>
          <a:p>
            <a:pPr lvl="0">
              <a:buClr>
                <a:srgbClr val="629DD1"/>
              </a:buClr>
            </a:pP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 точилку  </a:t>
            </a:r>
            <a:r>
              <a:rPr lang="ru-RU" sz="2400" b="1" u="sng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контейнером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8577" y="1435178"/>
            <a:ext cx="1470574" cy="13323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354" y="3153747"/>
            <a:ext cx="1352654" cy="942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561" y="3650203"/>
            <a:ext cx="1323332" cy="14703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3864" y="4814596"/>
            <a:ext cx="969362" cy="8024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4008" y="5549171"/>
            <a:ext cx="1032219" cy="113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8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9837"/>
            <a:ext cx="11153608" cy="1156119"/>
          </a:xfrm>
        </p:spPr>
        <p:txBody>
          <a:bodyPr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 необходимо  ПОДГОТОВИТЬ  ДЛЯ УРОКОВ  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38132"/>
            <a:ext cx="11153607" cy="4777272"/>
          </a:xfrm>
        </p:spPr>
        <p:txBody>
          <a:bodyPr>
            <a:normAutofit/>
          </a:bodyPr>
          <a:lstStyle/>
          <a:p>
            <a:pPr marL="0" lvl="0" indent="0" defTabSz="914400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Папка </a:t>
            </a:r>
            <a:r>
              <a:rPr lang="ru-RU" alt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(плотная</a:t>
            </a:r>
            <a:r>
              <a:rPr lang="ru-RU" alt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для уроков ИЗО:    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</a:t>
            </a: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не менее 20 листов)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Акварельные краски (12 цветов)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Карандаши цветные (12 цветов)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Кисти (белка, колонок р.2, р.5)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Непроливайка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Салфетки </a:t>
            </a: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(сухие, влажные)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35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 необходимо  ПОДГОТОВИТЬ  ДЛЯ УРОКОВ  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854" y="1866122"/>
            <a:ext cx="11106954" cy="4226768"/>
          </a:xfrm>
        </p:spPr>
        <p:txBody>
          <a:bodyPr>
            <a:normAutofit/>
          </a:bodyPr>
          <a:lstStyle/>
          <a:p>
            <a:pPr marL="0" lvl="0" indent="0" defTabSz="914400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Папка </a:t>
            </a:r>
            <a:r>
              <a:rPr lang="ru-RU" alt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(плотная) для уроков  технологии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Клей-карандаш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Бумага цветная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Картон белый, цветной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Сухие листья, шишки (собрать за лето)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Салфетки (сухие, влажные)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37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ЧЕМУ  необходимо  научиться   до  начала  занятий?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192" y="1828800"/>
            <a:ext cx="11607281" cy="4646645"/>
          </a:xfrm>
        </p:spPr>
        <p:txBody>
          <a:bodyPr>
            <a:normAutofit lnSpcReduction="10000"/>
          </a:bodyPr>
          <a:lstStyle/>
          <a:p>
            <a:pPr lvl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Уметь контактировать с окружающими детьми и взрослыми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!!! Знать основные</a:t>
            </a:r>
          </a:p>
          <a:p>
            <a:pPr marL="0" lvl="0" indent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buNone/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правила поведения.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Запоминать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стихи.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Считать до 10 и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обратно.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Решать маленькие задачи на сложение и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вычитание.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Пересказывать маленькие рассказы,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сказки.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Рисовать.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Складывать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пазлы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и 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мозаику.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Заниматься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лепкой.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Пользоваться ножницами </a:t>
            </a:r>
            <a:r>
              <a:rPr lang="ru-RU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клеем.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603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 РЕБЁНОК  ДОЛЖЕН  ЗНАТЬ?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92" y="1940767"/>
            <a:ext cx="11029615" cy="4292081"/>
          </a:xfrm>
        </p:spPr>
        <p:txBody>
          <a:bodyPr>
            <a:normAutofit fontScale="92500" lnSpcReduction="10000"/>
          </a:bodyPr>
          <a:lstStyle/>
          <a:p>
            <a:pPr lvl="0" defTabSz="914400" eaLnBrk="0" fontAlgn="base" hangingPunct="0">
              <a:lnSpc>
                <a:spcPct val="115000"/>
              </a:lnSpc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Свое имя, отчество и фамилию, возраст,  дату 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</a:t>
            </a:r>
          </a:p>
          <a:p>
            <a:pPr marL="0" lvl="0" indent="0" defTabSz="914400" eaLnBrk="0" fontAlgn="base" hangingPunct="0">
              <a:lnSpc>
                <a:spcPct val="115000"/>
              </a:lnSpc>
              <a:spcAft>
                <a:spcPts val="1000"/>
              </a:spcAft>
              <a:buClrTx/>
              <a:buSzTx/>
              <a:buNone/>
              <a:defRPr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</a:t>
            </a: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своей школы и ее адрес</a:t>
            </a:r>
          </a:p>
          <a:p>
            <a:pPr marL="0" lvl="0" indent="0" defTabSz="914400" eaLnBrk="0" fontAlgn="base" hangingPunct="0">
              <a:lnSpc>
                <a:spcPct val="115000"/>
              </a:lnSpc>
              <a:spcAft>
                <a:spcPts val="1000"/>
              </a:spcAft>
              <a:buClrTx/>
              <a:buSzTx/>
              <a:buNone/>
              <a:defRPr/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Фамилию, имя, отчество 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родителей, их телефоны</a:t>
            </a: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lnSpc>
                <a:spcPct val="115000"/>
              </a:lnSpc>
              <a:spcAft>
                <a:spcPts val="1000"/>
              </a:spcAft>
              <a:buClrTx/>
              <a:buSzTx/>
              <a:buNone/>
              <a:defRPr/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Домашний адрес и телефон</a:t>
            </a:r>
          </a:p>
          <a:p>
            <a:pPr marL="0" lvl="0" indent="0" defTabSz="914400" eaLnBrk="0" fontAlgn="base" hangingPunct="0">
              <a:lnSpc>
                <a:spcPct val="115000"/>
              </a:lnSpc>
              <a:spcAft>
                <a:spcPts val="1000"/>
              </a:spcAft>
              <a:buClrTx/>
              <a:buSzTx/>
              <a:buNone/>
              <a:defRPr/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Элементарные правила дорожного движения, дорожные   знаки</a:t>
            </a:r>
          </a:p>
          <a:p>
            <a:pPr marL="0" lvl="0" indent="0" defTabSz="914400" eaLnBrk="0" fontAlgn="base" hangingPunct="0">
              <a:lnSpc>
                <a:spcPct val="115000"/>
              </a:lnSpc>
              <a:spcAft>
                <a:spcPts val="1000"/>
              </a:spcAft>
              <a:buClrTx/>
              <a:buSzTx/>
              <a:buNone/>
              <a:defRPr/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Ориентироваться во времени</a:t>
            </a:r>
          </a:p>
          <a:p>
            <a:pPr marL="0" lvl="0" indent="0" defTabSz="914400" eaLnBrk="0" fontAlgn="base" hangingPunct="0">
              <a:lnSpc>
                <a:spcPct val="115000"/>
              </a:lnSpc>
              <a:spcAft>
                <a:spcPts val="1000"/>
              </a:spcAft>
              <a:buClrTx/>
              <a:buSzTx/>
              <a:buNone/>
              <a:defRPr/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Знать времена года, дни недели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7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563" y="391886"/>
            <a:ext cx="11256245" cy="141825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 за   Внимание!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00768" y="1996752"/>
            <a:ext cx="3029975" cy="23410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179" y="1996752"/>
            <a:ext cx="4157819" cy="5113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5" y="2934020"/>
            <a:ext cx="4180639" cy="280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2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5885" y="2180496"/>
            <a:ext cx="11729257" cy="4170428"/>
          </a:xfrm>
        </p:spPr>
        <p:txBody>
          <a:bodyPr/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ПРИЕМА </a:t>
            </a: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ОБУЧЕНИЕ </a:t>
            </a: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ОБРАЗОВАТЕЛЬНЫМ ПРОГРАММАМ </a:t>
            </a:r>
            <a:endParaRPr lang="ru-RU" sz="3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НАЧАЛЬНОГО 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ОБРАЗОВАНИЯ </a:t>
            </a: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ГОДУ</a:t>
            </a:r>
            <a:endParaRPr lang="ru-RU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23470" r="19671" b="4492"/>
          <a:stretch/>
        </p:blipFill>
        <p:spPr>
          <a:xfrm>
            <a:off x="-17526" y="1"/>
            <a:ext cx="3749941" cy="3405656"/>
          </a:xfrm>
          <a:prstGeom prst="snip1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1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 дети   подлежат  приёму                     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   обучение ?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540" y="1791478"/>
            <a:ext cx="11504644" cy="4749281"/>
          </a:xfrm>
        </p:spPr>
        <p:txBody>
          <a:bodyPr>
            <a:normAutofit/>
          </a:bodyPr>
          <a:lstStyle/>
          <a:p>
            <a:pPr lvl="0">
              <a:buClr>
                <a:srgbClr val="629DD1"/>
              </a:buClr>
            </a:pPr>
            <a:r>
              <a:rPr lang="ru-RU" sz="28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начального общего образования в ОО начинается по достижении детьми возраста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лет и шести месяцев </a:t>
            </a:r>
            <a:r>
              <a:rPr lang="ru-RU" sz="28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отсутствии противопоказаний по состоянию здоровья, но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позже достижения ребёнком возраста  8  лет.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629DD1"/>
              </a:buClr>
            </a:pP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629DD1"/>
              </a:buCl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несоответствия ст. 67 ФЗ « Об образовании в РФ» следует обратиться с заявлением к учредителю образовательной организации.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629DD1"/>
              </a:buClr>
              <a:buNone/>
            </a:pP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65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 дети   подлежат  приёму                      </a:t>
            </a:r>
            <a:b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на   обучение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532" y="1715956"/>
            <a:ext cx="11144276" cy="4684844"/>
          </a:xfrm>
        </p:spPr>
        <p:txBody>
          <a:bodyPr/>
          <a:lstStyle/>
          <a:p>
            <a:pPr lvl="0">
              <a:buClr>
                <a:srgbClr val="629DD1"/>
              </a:buClr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ограниченными возможностями здоровья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принимаются на обучение по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адаптированной образовательной программе 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 с согласия их родителей (законных представителей) и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 заключения психолого-медико-педагогической комиссии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Clr>
                <a:srgbClr val="629DD1"/>
              </a:buClr>
              <a:buNone/>
            </a:pP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629DD1"/>
              </a:buCl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этапе подачи документов необходимо предоставить справку МППК.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43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 граждан,  подающие  документы   на поступление  в  ОО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242" y="1922106"/>
            <a:ext cx="11293566" cy="3936693"/>
          </a:xfrm>
        </p:spPr>
        <p:txBody>
          <a:bodyPr>
            <a:normAutofit lnSpcReduction="1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Проживающие на территории, закреплённой за ОО.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Внеочередное и первоочередное право, подтверждённое регистрацией по месту жительства (ф.8)  или пребывания (ф3).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Преимущественное право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проживающие на территории, закреплённой за ОО и не имеющие преимущественного права.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77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Дивиденд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9E71B8FCF02E34296A59E39EE004769" ma:contentTypeVersion="11" ma:contentTypeDescription="Создание документа." ma:contentTypeScope="" ma:versionID="b99b7c5148e321b91739bb9a487cbe22">
  <xsd:schema xmlns:xsd="http://www.w3.org/2001/XMLSchema" xmlns:xs="http://www.w3.org/2001/XMLSchema" xmlns:p="http://schemas.microsoft.com/office/2006/metadata/properties" xmlns:ns2="a204e283-e892-4dfb-aa54-59c28676cf41" targetNamespace="http://schemas.microsoft.com/office/2006/metadata/properties" ma:root="true" ma:fieldsID="9f0cf56cc9d39f5689e68c030c76b5c4" ns2:_="">
    <xsd:import namespace="a204e283-e892-4dfb-aa54-59c28676cf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4e283-e892-4dfb-aa54-59c28676cf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CF5C29-35A2-4F36-8BEB-2B95EF52A9E3}">
  <ds:schemaRefs>
    <ds:schemaRef ds:uri="http://purl.org/dc/elements/1.1/"/>
    <ds:schemaRef ds:uri="http://schemas.microsoft.com/office/2006/metadata/properties"/>
    <ds:schemaRef ds:uri="a204e283-e892-4dfb-aa54-59c28676cf41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1F015F0-940A-4AE6-B7B4-36379152F2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04e283-e892-4dfb-aa54-59c28676cf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B91D50-2DC3-47E4-912A-3E56346358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1707</TotalTime>
  <Words>2716</Words>
  <Application>Microsoft Office PowerPoint</Application>
  <PresentationFormat>Широкоэкранный</PresentationFormat>
  <Paragraphs>382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3" baseType="lpstr">
      <vt:lpstr>Arial</vt:lpstr>
      <vt:lpstr>Calibri</vt:lpstr>
      <vt:lpstr>Corbel</vt:lpstr>
      <vt:lpstr>Gill Sans MT</vt:lpstr>
      <vt:lpstr>Symbol</vt:lpstr>
      <vt:lpstr>Times New Roman</vt:lpstr>
      <vt:lpstr>Wingdings 2</vt:lpstr>
      <vt:lpstr>Дивиденд</vt:lpstr>
      <vt:lpstr>Муниципальное бюджетное общеобразовательное учреждение г. Иркутска  средняя общеобразовательная школа с углубленным изучением отдельных предметов №19</vt:lpstr>
      <vt:lpstr>Нормативно-правовая основа организации приёма  в  МОО в 2024 году</vt:lpstr>
      <vt:lpstr>Нормативно-правовая основа организации приёма  в  МОО в 2024 году</vt:lpstr>
      <vt:lpstr>Нормативно-правовая основа организации приёма  в  МОО в 2024 году</vt:lpstr>
      <vt:lpstr>Нормативно-правовая основа организации приёма  в  МОО в 2024 году</vt:lpstr>
      <vt:lpstr>Презентация PowerPoint</vt:lpstr>
      <vt:lpstr>Какие  дети   подлежат  приёму                          на   обучение ?</vt:lpstr>
      <vt:lpstr>Какие  дети   подлежат  приёму                          на   обучение ?</vt:lpstr>
      <vt:lpstr>категории  граждан,  подающие  документы   на поступление  в  ОО </vt:lpstr>
      <vt:lpstr>Этапы   подачи  заявления  на поступление в ОО  </vt:lpstr>
      <vt:lpstr>         1 этап  подачи заявлений  в 1 класс </vt:lpstr>
      <vt:lpstr>1 этап.  Проживающие на территории,  закреплённой за ОО    </vt:lpstr>
      <vt:lpstr>Какие документы подготовить?</vt:lpstr>
      <vt:lpstr> Пакет  документов  для  проживающих   на закреплённой   территории   за   ОО</vt:lpstr>
      <vt:lpstr>1 этап.  Проживающие на территории,  закреплённой за ОО </vt:lpstr>
      <vt:lpstr>1 этап. Внеочередное, ПЕРВООЧЕРЕДНОЕ  ПРАВо, подтверждённое  Регистрацией по адресу,  закреплённому  за ОО</vt:lpstr>
      <vt:lpstr>1 этап. Внеочередное, ПЕРВООЧЕРЕДНОЕ  ПРАВо, подтверждённое  Регистрацией по адресу,  закреплённому  за ОО</vt:lpstr>
      <vt:lpstr>Какие документы подготовить?</vt:lpstr>
      <vt:lpstr> Пакет  документов   для   имеющих   право  на  первоочередную   подачу   документов </vt:lpstr>
      <vt:lpstr>1 этап.  Преимущественное  право </vt:lpstr>
      <vt:lpstr>Пакет  документов  для  имеющих  право  на  преимущественную  подачу  документов </vt:lpstr>
      <vt:lpstr>Приказ  о приёме  ребёнка  в школу</vt:lpstr>
      <vt:lpstr>2 этап  подачи заявлений  в 1 класс </vt:lpstr>
      <vt:lpstr>2 этап. Не  Проживающие на закреплённой территории </vt:lpstr>
      <vt:lpstr>Сроки  приёма  заявлений  в   1  класс</vt:lpstr>
      <vt:lpstr>Какие документы подготовить?</vt:lpstr>
      <vt:lpstr>Пакет  документов  для  не  проживающих   на закреплённой   территории   за   ОО</vt:lpstr>
      <vt:lpstr>Приказ  о приёме  ребёнка  в школу</vt:lpstr>
      <vt:lpstr>Презентация PowerPoint</vt:lpstr>
      <vt:lpstr>1 – 2 этап. Иностранные  гражданЕ  и  лица  Без  гражданства</vt:lpstr>
      <vt:lpstr>Основания для отказа в приёме и регистрации документов</vt:lpstr>
      <vt:lpstr>Перечень  оснований  для  ОтказА   в  приёме  и  регистрации  документов</vt:lpstr>
      <vt:lpstr>Как подать документы в школу?</vt:lpstr>
      <vt:lpstr>СПОСОБ  подачи  заявления</vt:lpstr>
      <vt:lpstr>СПОСОБ  подачи  заявления</vt:lpstr>
      <vt:lpstr>Порядок  подачи  ДОКУМЕНТОВ</vt:lpstr>
      <vt:lpstr>График  приёма  документов</vt:lpstr>
      <vt:lpstr>Презентация PowerPoint</vt:lpstr>
      <vt:lpstr>Проект. 1 классы   2024 -2025 уч. года</vt:lpstr>
      <vt:lpstr>УМК  «Школа  России»</vt:lpstr>
      <vt:lpstr>                Регламент   работы  с  родителями                                                                    ( законными   представителями )</vt:lpstr>
      <vt:lpstr>ПРОЕКТ  Дня  ОТКРЫТЫХ  ДВЕРЕЙ</vt:lpstr>
      <vt:lpstr>Задание   родителям   на  Лето</vt:lpstr>
      <vt:lpstr>Что  необходимо сделать  Родителям   за летний период ?</vt:lpstr>
      <vt:lpstr>     Список рабочих тетрадей на печатной основе для 1 класса к  УМК «Школа России» </vt:lpstr>
      <vt:lpstr>Что  необходимо  сделать  родителям   за   летний период?</vt:lpstr>
      <vt:lpstr>Деловой  стиль</vt:lpstr>
      <vt:lpstr>Деловой  стиль</vt:lpstr>
      <vt:lpstr>Деловой  стиль</vt:lpstr>
      <vt:lpstr>Что  необходимо  сделать  родителям   за   летний период?</vt:lpstr>
      <vt:lpstr>Что  необходимо  ПОДГОТОВИТЬ  ДЛЯ УРОКОВ  ИЗО?</vt:lpstr>
      <vt:lpstr>Что  необходимо  ПОДГОТОВИТЬ  ДЛЯ УРОКОВ  Технологии?</vt:lpstr>
      <vt:lpstr>ЧЕМУ  необходимо  научиться   до  начала  занятий?</vt:lpstr>
      <vt:lpstr>ЧТО  РЕБЁНОК  ДОЛЖЕН  ЗНАТЬ?</vt:lpstr>
      <vt:lpstr>Спасибо   за  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г. Иркутска средняя общеобразовательная школа с углубленным изучением отдельных предметов №19</dc:title>
  <dc:creator>Анна Павловна Панова</dc:creator>
  <cp:lastModifiedBy>Наталья Фёдоровна Лебединская</cp:lastModifiedBy>
  <cp:revision>159</cp:revision>
  <cp:lastPrinted>2024-03-27T08:32:06Z</cp:lastPrinted>
  <dcterms:created xsi:type="dcterms:W3CDTF">2019-01-21T06:39:32Z</dcterms:created>
  <dcterms:modified xsi:type="dcterms:W3CDTF">2024-03-27T09:59:31Z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0x01010039E71B8FCF02E34296A59E39EE004769</vt:lpwstr>
  </property>
</Properties>
</file>