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673" r:id="rId4"/>
  </p:sldMasterIdLst>
  <p:notesMasterIdLst>
    <p:notesMasterId r:id="rId22"/>
  </p:notesMasterIdLst>
  <p:sldIdLst>
    <p:sldId id="256" r:id="rId5"/>
    <p:sldId id="299" r:id="rId6"/>
    <p:sldId id="309" r:id="rId7"/>
    <p:sldId id="314" r:id="rId8"/>
    <p:sldId id="316" r:id="rId9"/>
    <p:sldId id="315" r:id="rId10"/>
    <p:sldId id="313" r:id="rId11"/>
    <p:sldId id="318" r:id="rId12"/>
    <p:sldId id="307" r:id="rId13"/>
    <p:sldId id="317" r:id="rId14"/>
    <p:sldId id="300" r:id="rId15"/>
    <p:sldId id="302" r:id="rId16"/>
    <p:sldId id="304" r:id="rId17"/>
    <p:sldId id="312" r:id="rId18"/>
    <p:sldId id="319" r:id="rId19"/>
    <p:sldId id="305" r:id="rId20"/>
    <p:sldId id="308" r:id="rId2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65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0A5AEA-16C5-4BEE-A9CB-EFF5F1DC1EC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822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7C0FEA-73CA-4F38-900F-F84B67B4C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71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968FD-6F97-4EE8-B35B-88DEFD1063FA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FB6AC-C460-4C48-B5A3-5146B452EB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34DD5-FD25-4F9F-A5C7-25DD47E700D7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A2F8F-B154-489A-8DFE-CC2EA2A7D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8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CDB6F-A2B3-4A1D-BFC9-9ACC49CE8303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EA850-D02D-4B46-8B11-B4442A3EE8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1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8FC15-B37B-4344-81E5-522C3C54484B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6DEAA-EAF4-41C0-9B49-7D3A26369D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1296A-CD53-45EB-B552-54C73A906786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BC85B-CCDC-4E28-B373-5E0FEFE7A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9C80C-46C5-4B57-A42A-3485D56F7AD1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6E380-0E37-4D7C-8145-72109165D8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1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D0CBB-F871-4BB6-9CDD-27743A243842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05054-6512-4258-9BF1-462B63021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3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DF53-89FE-4F62-A0D7-DA59BE6C3439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81A88-5222-4BEE-924C-6F9114FBF3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8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83B668-539F-47D9-A6FE-A8E4C792B0C0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35CB0-3875-4EF8-AF87-2AC67688BB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5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4038-12EB-4943-AEB5-196D87611A44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B4CD8-C54B-40F2-9BD7-28CF9CAD08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3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D1CB6-FE10-4E5D-B057-3A0ED708F4D3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3A206-FC91-4B55-AB7E-E42D93F0E6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4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3C7B48-1460-4DF6-ADB9-706453897D05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0116F1-2DCB-45D5-A47F-26DCEC3557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4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8569325" cy="2952750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Общешкольное родительское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собрание по организации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летнего оздоровительного сезона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1122"/>
            <a:ext cx="8524875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планируется в рамках оздоровительного сезона 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Кружки и секции</a:t>
            </a:r>
          </a:p>
          <a:p>
            <a:pPr marL="0" indent="0" algn="ctr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регистрация в Навигаторе.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театра.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игра в шахматы.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поём о лете.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спортивная школа.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художник.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Бальные танцы.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Юные экологи.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03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 приготовить ребёнку?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468313" y="1628775"/>
            <a:ext cx="8496300" cy="499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Раскладушка.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Спальные принадлежности: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матрац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наматрасником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одеяло с пододеяльником,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простынь, подушка, покрывало.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Головной убор (обязательно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Верхнюю одежду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Сменную обувь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тапочки,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сандали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Носовые  платочки (бумажные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Полотенце  (2 шт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Смена белья через 7 дней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(9-13 июня).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Надувные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запрещены</a:t>
            </a:r>
            <a:r>
              <a:rPr lang="ru-RU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810418" y="188640"/>
            <a:ext cx="7450137" cy="9525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приносить в отряд!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250825" y="1412875"/>
            <a:ext cx="8569325" cy="5329238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занятий на улице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251520" y="1196753"/>
            <a:ext cx="8713093" cy="5256436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Приносить дорогостоящие игрушки, планшеты, телефоны (вероятна пропажа или поломка).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Приносить  еду  из дома (чипсы, сухарики, печенье, семечки, орехи, конфеты  и т.д.).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Нарушать правила внутреннего распорядка.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Уходить домой без разрешения.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Готов к труду и обороне»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715436" cy="521497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проводится на основании нормативных актов: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-Указ Президента РФ от 24 марта 2014 г. №172 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участию в Мероприятии допускаются учащиеся :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( 6-8 лет)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(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лет)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 документов, которые необходимо будет      предоставить администрации лагеря: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участника ( от законного представителя участника 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справка о допуске к выполнению нормативов ГТО ( у педиатра 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Скриншот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(номер УИН)-регистрация проходит по адресу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www.gto.ru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,путём заполнения специализированной анкеты с установленным перечнем персональных данных.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Готов к труду и обороне»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– </a:t>
            </a:r>
          </a:p>
          <a:p>
            <a:pPr marL="0" indent="0" algn="r">
              <a:buNone/>
            </a:pP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Слайковская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Альфоритовна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8-908-776-88-65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1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389390" y="0"/>
            <a:ext cx="8640762" cy="12241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планируется в рамках оздоровительного сезона 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979039"/>
              </p:ext>
            </p:extLst>
          </p:nvPr>
        </p:nvGraphicFramePr>
        <p:xfrm>
          <a:off x="755576" y="1628800"/>
          <a:ext cx="7272808" cy="4320480"/>
        </p:xfrm>
        <a:graphic>
          <a:graphicData uri="http://schemas.openxmlformats.org/drawingml/2006/table">
            <a:tbl>
              <a:tblPr firstRow="1" firstCol="1" bandRow="1"/>
              <a:tblGrid>
                <a:gridCol w="5616624">
                  <a:extLst>
                    <a:ext uri="{9D8B030D-6E8A-4147-A177-3AD203B41FA5}">
                      <a16:colId xmlns:a16="http://schemas.microsoft.com/office/drawing/2014/main" val="65861721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88867749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10893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Спектакли (ТЮЗ, Театр кукол «АИСТЕНОК», Филармония)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15655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Научно-развлекательные шоу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Автоботы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 ПДД, Бумажное диско, </a:t>
                      </a:r>
                      <a:r>
                        <a:rPr lang="ru-RU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Требушет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26331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(Оранжерея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Библиотека им. Молчанова-Сибирского)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49595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Мастер-классы (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08081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(В поисках сокровищ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Зарница,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Лазертаг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11875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Подарки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94779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 рублей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3191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08963" cy="9350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496176" cy="5112568"/>
          </a:xfrm>
        </p:spPr>
        <p:txBody>
          <a:bodyPr rtlCol="0">
            <a:normAutofit/>
          </a:bodyPr>
          <a:lstStyle/>
          <a:p>
            <a:pPr marL="0" indent="0"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72908"/>
              </p:ext>
            </p:extLst>
          </p:nvPr>
        </p:nvGraphicFramePr>
        <p:xfrm>
          <a:off x="1115616" y="2087340"/>
          <a:ext cx="7272809" cy="3470353"/>
        </p:xfrm>
        <a:graphic>
          <a:graphicData uri="http://schemas.openxmlformats.org/drawingml/2006/table">
            <a:tbl>
              <a:tblPr firstRow="1" firstCol="1" bandRow="1"/>
              <a:tblGrid>
                <a:gridCol w="1557148">
                  <a:extLst>
                    <a:ext uri="{9D8B030D-6E8A-4147-A177-3AD203B41FA5}">
                      <a16:colId xmlns:a16="http://schemas.microsoft.com/office/drawing/2014/main" val="2837232911"/>
                    </a:ext>
                  </a:extLst>
                </a:gridCol>
                <a:gridCol w="1803014">
                  <a:extLst>
                    <a:ext uri="{9D8B030D-6E8A-4147-A177-3AD203B41FA5}">
                      <a16:colId xmlns:a16="http://schemas.microsoft.com/office/drawing/2014/main" val="566609705"/>
                    </a:ext>
                  </a:extLst>
                </a:gridCol>
                <a:gridCol w="1966924">
                  <a:extLst>
                    <a:ext uri="{9D8B030D-6E8A-4147-A177-3AD203B41FA5}">
                      <a16:colId xmlns:a16="http://schemas.microsoft.com/office/drawing/2014/main" val="3065326851"/>
                    </a:ext>
                  </a:extLst>
                </a:gridCol>
                <a:gridCol w="1945723">
                  <a:extLst>
                    <a:ext uri="{9D8B030D-6E8A-4147-A177-3AD203B41FA5}">
                      <a16:colId xmlns:a16="http://schemas.microsoft.com/office/drawing/2014/main" val="3584619514"/>
                    </a:ext>
                  </a:extLst>
                </a:gridCol>
              </a:tblGrid>
              <a:tr h="3781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153313"/>
                  </a:ext>
                </a:extLst>
              </a:tr>
              <a:tr h="73674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13.05.2024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09.00-11.00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1а,1б,1в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2а,2б,2в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952559"/>
                  </a:ext>
                </a:extLst>
              </a:tr>
              <a:tr h="6978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15.05.2024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202Б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09.00-11.00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1г,1д,1е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2д,2е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697518"/>
                  </a:ext>
                </a:extLst>
              </a:tr>
              <a:tr h="53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16.05.2024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202Б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09.00-11.00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1ж,1з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2г,2ж,2з,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656976"/>
                  </a:ext>
                </a:extLst>
              </a:tr>
              <a:tr h="581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17.05.2024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09.00-11.00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1и,1к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2и,2к,2л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81797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>
          <a:xfrm>
            <a:off x="827088" y="333375"/>
            <a:ext cx="7705725" cy="14398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лагеря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179512" y="2276872"/>
            <a:ext cx="8856662" cy="439147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ru-RU" sz="1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87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.06.20</a:t>
            </a:r>
            <a:r>
              <a:rPr lang="en-US" sz="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8700" b="1" dirty="0" smtClean="0">
                <a:latin typeface="Times New Roman" pitchFamily="18" charset="0"/>
                <a:cs typeface="Times New Roman" pitchFamily="18" charset="0"/>
              </a:rPr>
              <a:t>.  по </a:t>
            </a:r>
            <a:r>
              <a:rPr lang="ru-RU" sz="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.06.20</a:t>
            </a:r>
            <a:r>
              <a:rPr lang="en-US" sz="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0" indent="0" algn="ctr">
              <a:lnSpc>
                <a:spcPct val="80000"/>
              </a:lnSpc>
              <a:buFont typeface="Arial" charset="0"/>
              <a:buChar char="•"/>
            </a:pPr>
            <a:endParaRPr lang="ru-RU" sz="8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sz="8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87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8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08.00</a:t>
            </a:r>
            <a:r>
              <a:rPr lang="ru-RU" sz="8700" b="1" dirty="0" smtClean="0">
                <a:latin typeface="Times New Roman" pitchFamily="18" charset="0"/>
                <a:cs typeface="Times New Roman" pitchFamily="18" charset="0"/>
              </a:rPr>
              <a:t>  до  </a:t>
            </a:r>
            <a:r>
              <a:rPr lang="ru-RU" sz="8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8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8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.00</a:t>
            </a:r>
          </a:p>
          <a:p>
            <a:pPr marL="0" indent="0">
              <a:lnSpc>
                <a:spcPct val="80000"/>
              </a:lnSpc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 лагеря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388" y="1844675"/>
            <a:ext cx="8713787" cy="4320629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Начальник  лагеря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Ольга Петровна Верхозина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8-908-648-51-64</a:t>
            </a:r>
          </a:p>
          <a:p>
            <a:pPr marL="0" indent="0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Помощник начальника лагеря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Алиса Владимировна Макарова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8-950-081-18-74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зачисления в лагерь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503569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ребенка на родительском собрании.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питания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реквизитам.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договора, оплата в размере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культурно-массовой части.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Страхование от несчастного случая,              включая укус клеща на 21  календарный день.</a:t>
            </a:r>
          </a:p>
        </p:txBody>
      </p:sp>
    </p:spTree>
    <p:extLst>
      <p:ext uri="{BB962C8B-B14F-4D97-AF65-F5344CB8AC3E}">
        <p14:creationId xmlns:p14="http://schemas.microsoft.com/office/powerpoint/2010/main" val="399888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ОПЛАТИТЬ ПО РЕКВИЗИТАМ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1995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7" y="1772816"/>
            <a:ext cx="8640071" cy="41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9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рождении ребенка.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страхового полиса.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СНИЛС ребенка.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чека об оплате питания по реквизитам.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прием в лагерь.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самостоятельное посещение лагеря ребенком.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83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страхового полиса на ребенка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несчастного случая, включая укус клеща).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Росгосстрах: страхование на один календарный месяц (2024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год) -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100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рублей.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0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планируется в рамках оздоровительного сезона 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60848"/>
            <a:ext cx="5088885" cy="442108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391815"/>
            <a:ext cx="4489802" cy="5090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Тайна одной страны, или большие и маленькие открытия»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02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2"/>
          <p:cNvSpPr>
            <a:spLocks noGrp="1"/>
          </p:cNvSpPr>
          <p:nvPr>
            <p:ph type="title"/>
          </p:nvPr>
        </p:nvSpPr>
        <p:spPr>
          <a:xfrm>
            <a:off x="250825" y="115888"/>
            <a:ext cx="8497888" cy="1296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в лагере дневного пребывания  «Солнышко»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ru-RU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46813"/>
              </p:ext>
            </p:extLst>
          </p:nvPr>
        </p:nvGraphicFramePr>
        <p:xfrm>
          <a:off x="611560" y="1124744"/>
          <a:ext cx="7704856" cy="4989015"/>
        </p:xfrm>
        <a:graphic>
          <a:graphicData uri="http://schemas.openxmlformats.org/drawingml/2006/table">
            <a:tbl>
              <a:tblPr firstRow="1" firstCol="1" bandRow="1"/>
              <a:tblGrid>
                <a:gridCol w="5093274">
                  <a:extLst>
                    <a:ext uri="{9D8B030D-6E8A-4147-A177-3AD203B41FA5}">
                      <a16:colId xmlns:a16="http://schemas.microsoft.com/office/drawing/2014/main" val="3424651511"/>
                    </a:ext>
                  </a:extLst>
                </a:gridCol>
                <a:gridCol w="2611582">
                  <a:extLst>
                    <a:ext uri="{9D8B030D-6E8A-4147-A177-3AD203B41FA5}">
                      <a16:colId xmlns:a16="http://schemas.microsoft.com/office/drawing/2014/main" val="3273479268"/>
                    </a:ext>
                  </a:extLst>
                </a:gridCol>
              </a:tblGrid>
              <a:tr h="581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режима дня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Пребывание детей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8.00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17.00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200405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детей,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зарядка, линейка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8.00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92622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9.00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076531"/>
                  </a:ext>
                </a:extLst>
              </a:tr>
              <a:tr h="581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по плану отрядов, общественно полезный труд, работа кружков и секций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10.00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- 12.00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05450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Оздоровительные процедуры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12.00 - 13.00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605416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13.00 - 14.00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86979"/>
                  </a:ext>
                </a:extLst>
              </a:tr>
              <a:tr h="33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Дневной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- 15.30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25519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15.30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344803"/>
                  </a:ext>
                </a:extLst>
              </a:tr>
              <a:tr h="581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по плану отрядов, работа кружков и секций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16.00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81402"/>
                  </a:ext>
                </a:extLst>
              </a:tr>
              <a:tr h="655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Уход домой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9688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E71B8FCF02E34296A59E39EE004769" ma:contentTypeVersion="14" ma:contentTypeDescription="Создание документа." ma:contentTypeScope="" ma:versionID="ce4e8b5612bc88bb02fedec54e599422">
  <xsd:schema xmlns:xsd="http://www.w3.org/2001/XMLSchema" xmlns:xs="http://www.w3.org/2001/XMLSchema" xmlns:p="http://schemas.microsoft.com/office/2006/metadata/properties" xmlns:ns2="a204e283-e892-4dfb-aa54-59c28676cf41" xmlns:ns3="b62c02ce-45ea-40bb-b97c-78186a2bb8ea" targetNamespace="http://schemas.microsoft.com/office/2006/metadata/properties" ma:root="true" ma:fieldsID="6cc84f00e90a49a44d60d04fd9afa617" ns2:_="" ns3:_="">
    <xsd:import namespace="a204e283-e892-4dfb-aa54-59c28676cf41"/>
    <xsd:import namespace="b62c02ce-45ea-40bb-b97c-78186a2bb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4e283-e892-4dfb-aa54-59c28676cf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5cef6aa1-8f8c-4aa0-918a-21e9824005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02ce-45ea-40bb-b97c-78186a2bb8e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daf603a-3d2b-426a-ad33-b65245d0b60b}" ma:internalName="TaxCatchAll" ma:showField="CatchAllData" ma:web="b62c02ce-45ea-40bb-b97c-78186a2bb8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04e283-e892-4dfb-aa54-59c28676cf41">
      <Terms xmlns="http://schemas.microsoft.com/office/infopath/2007/PartnerControls"/>
    </lcf76f155ced4ddcb4097134ff3c332f>
    <TaxCatchAll xmlns="b62c02ce-45ea-40bb-b97c-78186a2bb8ea" xsi:nil="true"/>
  </documentManagement>
</p:properties>
</file>

<file path=customXml/itemProps1.xml><?xml version="1.0" encoding="utf-8"?>
<ds:datastoreItem xmlns:ds="http://schemas.openxmlformats.org/officeDocument/2006/customXml" ds:itemID="{1957D8E6-4057-4D31-A867-C503CF8C89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C9EEA7-3419-4806-B42B-EF9DAD88FB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04e283-e892-4dfb-aa54-59c28676cf41"/>
    <ds:schemaRef ds:uri="b62c02ce-45ea-40bb-b97c-78186a2bb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3FFD0C-BA69-4605-AD54-1E9F931FB189}">
  <ds:schemaRefs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a204e283-e892-4dfb-aa54-59c28676cf4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62c02ce-45ea-40bb-b97c-78186a2bb8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</TotalTime>
  <Words>534</Words>
  <Application>Microsoft Office PowerPoint</Application>
  <PresentationFormat>Экран (4:3)</PresentationFormat>
  <Paragraphs>164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 2</vt:lpstr>
      <vt:lpstr>Тема Office</vt:lpstr>
      <vt:lpstr>Общешкольное родительское собрание по организации летнего оздоровительного сезона 2024 года</vt:lpstr>
      <vt:lpstr>Функционирование лагеря  в 2024 г.</vt:lpstr>
      <vt:lpstr>Руководство  лагеря</vt:lpstr>
      <vt:lpstr>Процедура зачисления в лагерь</vt:lpstr>
      <vt:lpstr>Презентация PowerPoint</vt:lpstr>
      <vt:lpstr>Документы</vt:lpstr>
      <vt:lpstr>Страхование</vt:lpstr>
      <vt:lpstr>Что планируется в рамках оздоровительного сезона ?</vt:lpstr>
      <vt:lpstr>Режим дня в лагере дневного пребывания  «Солнышко» </vt:lpstr>
      <vt:lpstr>Что планируется в рамках оздоровительного сезона ?</vt:lpstr>
      <vt:lpstr>Что  приготовить ребёнку?</vt:lpstr>
      <vt:lpstr>Можно приносить в отряд!</vt:lpstr>
      <vt:lpstr>Нельзя!</vt:lpstr>
      <vt:lpstr>  « Готов к труду и обороне» </vt:lpstr>
      <vt:lpstr> « Готов к труду и обороне» </vt:lpstr>
      <vt:lpstr>Что планируется в рамках оздоровительного сезона ?</vt:lpstr>
      <vt:lpstr>Заключение договоров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mgk</dc:creator>
  <cp:lastModifiedBy>admin</cp:lastModifiedBy>
  <cp:revision>143</cp:revision>
  <cp:lastPrinted>2024-04-25T04:06:50Z</cp:lastPrinted>
  <dcterms:created xsi:type="dcterms:W3CDTF">2014-04-16T07:40:32Z</dcterms:created>
  <dcterms:modified xsi:type="dcterms:W3CDTF">2024-04-25T07:52:32Z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0x01010039E71B8FCF02E34296A59E39EE004769</vt:lpwstr>
  </property>
  <property fmtid="{D5CDD505-2E9C-101B-9397-08002B2CF9AE}" pid="3" name="MediaServiceImageTags">
    <vt:lpwstr/>
  </property>
</Properties>
</file>